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theme/theme4.xml" ContentType="application/vnd.openxmlformats-officedocument.theme+xml"/>
  <Override PartName="/ppt/slideLayouts/slideLayout8.xml" ContentType="application/vnd.openxmlformats-officedocument.presentationml.slideLayout+xml"/>
  <Override PartName="/ppt/theme/theme5.xml" ContentType="application/vnd.openxmlformats-officedocument.theme+xml"/>
  <Override PartName="/ppt/slideLayouts/slideLayout9.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8.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9.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0.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1.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5" r:id="rId4"/>
    <p:sldMasterId id="2147483703" r:id="rId5"/>
    <p:sldMasterId id="2147483701" r:id="rId6"/>
    <p:sldMasterId id="2147483670" r:id="rId7"/>
    <p:sldMasterId id="2147483682" r:id="rId8"/>
    <p:sldMasterId id="2147483684" r:id="rId9"/>
  </p:sldMasterIdLst>
  <p:notesMasterIdLst>
    <p:notesMasterId r:id="rId24"/>
  </p:notesMasterIdLst>
  <p:sldIdLst>
    <p:sldId id="262" r:id="rId10"/>
    <p:sldId id="295" r:id="rId11"/>
    <p:sldId id="308" r:id="rId12"/>
    <p:sldId id="297" r:id="rId13"/>
    <p:sldId id="303" r:id="rId14"/>
    <p:sldId id="304" r:id="rId15"/>
    <p:sldId id="305" r:id="rId16"/>
    <p:sldId id="299" r:id="rId17"/>
    <p:sldId id="300" r:id="rId18"/>
    <p:sldId id="306" r:id="rId19"/>
    <p:sldId id="298" r:id="rId20"/>
    <p:sldId id="307" r:id="rId21"/>
    <p:sldId id="309" r:id="rId22"/>
    <p:sldId id="294" r:id="rId23"/>
  </p:sldIdLst>
  <p:sldSz cx="9144000" cy="6858000" type="screen4x3"/>
  <p:notesSz cx="9928225"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D6C"/>
    <a:srgbClr val="3333FF"/>
    <a:srgbClr val="002F6C"/>
    <a:srgbClr val="000000"/>
    <a:srgbClr val="CC9900"/>
    <a:srgbClr val="CCCC00"/>
    <a:srgbClr val="FFFF66"/>
    <a:srgbClr val="7C2855"/>
    <a:srgbClr val="00B37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4494" autoAdjust="0"/>
  </p:normalViewPr>
  <p:slideViewPr>
    <p:cSldViewPr snapToGrid="0" snapToObjects="1">
      <p:cViewPr varScale="1">
        <p:scale>
          <a:sx n="75" d="100"/>
          <a:sy n="75" d="100"/>
        </p:scale>
        <p:origin x="263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2.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tableStyles" Target="tableStyles.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a Wright" userId="S::cawright@sgul.ac.uk::a4b72494-6276-4884-bc8f-7194c0782a3b" providerId="AD" clId="Web-{3F420521-B284-9FBC-A961-973635F6F823}"/>
    <pc:docChg chg="addSld delSld modSld sldOrd">
      <pc:chgData name="Cara Wright" userId="S::cawright@sgul.ac.uk::a4b72494-6276-4884-bc8f-7194c0782a3b" providerId="AD" clId="Web-{3F420521-B284-9FBC-A961-973635F6F823}" dt="2019-08-25T07:56:43.510" v="26"/>
      <pc:docMkLst>
        <pc:docMk/>
      </pc:docMkLst>
      <pc:sldChg chg="modSp">
        <pc:chgData name="Cara Wright" userId="S::cawright@sgul.ac.uk::a4b72494-6276-4884-bc8f-7194c0782a3b" providerId="AD" clId="Web-{3F420521-B284-9FBC-A961-973635F6F823}" dt="2019-08-25T07:51:12.867" v="18" actId="20577"/>
        <pc:sldMkLst>
          <pc:docMk/>
          <pc:sldMk cId="1251570103" sldId="262"/>
        </pc:sldMkLst>
        <pc:spChg chg="mod">
          <ac:chgData name="Cara Wright" userId="S::cawright@sgul.ac.uk::a4b72494-6276-4884-bc8f-7194c0782a3b" providerId="AD" clId="Web-{3F420521-B284-9FBC-A961-973635F6F823}" dt="2019-08-25T07:50:55.867" v="12" actId="20577"/>
          <ac:spMkLst>
            <pc:docMk/>
            <pc:sldMk cId="1251570103" sldId="262"/>
            <ac:spMk id="2" creationId="{00000000-0000-0000-0000-000000000000}"/>
          </ac:spMkLst>
        </pc:spChg>
        <pc:spChg chg="mod">
          <ac:chgData name="Cara Wright" userId="S::cawright@sgul.ac.uk::a4b72494-6276-4884-bc8f-7194c0782a3b" providerId="AD" clId="Web-{3F420521-B284-9FBC-A961-973635F6F823}" dt="2019-08-25T07:51:12.867" v="18" actId="20577"/>
          <ac:spMkLst>
            <pc:docMk/>
            <pc:sldMk cId="1251570103" sldId="262"/>
            <ac:spMk id="4" creationId="{00000000-0000-0000-0000-000000000000}"/>
          </ac:spMkLst>
        </pc:spChg>
      </pc:sldChg>
      <pc:sldChg chg="modSp del">
        <pc:chgData name="Cara Wright" userId="S::cawright@sgul.ac.uk::a4b72494-6276-4884-bc8f-7194c0782a3b" providerId="AD" clId="Web-{3F420521-B284-9FBC-A961-973635F6F823}" dt="2019-08-25T07:56:15.448" v="23"/>
        <pc:sldMkLst>
          <pc:docMk/>
          <pc:sldMk cId="823849542" sldId="263"/>
        </pc:sldMkLst>
        <pc:spChg chg="mod">
          <ac:chgData name="Cara Wright" userId="S::cawright@sgul.ac.uk::a4b72494-6276-4884-bc8f-7194c0782a3b" providerId="AD" clId="Web-{3F420521-B284-9FBC-A961-973635F6F823}" dt="2019-08-25T07:55:18.666" v="20" actId="20577"/>
          <ac:spMkLst>
            <pc:docMk/>
            <pc:sldMk cId="823849542" sldId="263"/>
            <ac:spMk id="2" creationId="{00000000-0000-0000-0000-000000000000}"/>
          </ac:spMkLst>
        </pc:spChg>
        <pc:spChg chg="mod">
          <ac:chgData name="Cara Wright" userId="S::cawright@sgul.ac.uk::a4b72494-6276-4884-bc8f-7194c0782a3b" providerId="AD" clId="Web-{3F420521-B284-9FBC-A961-973635F6F823}" dt="2019-08-25T07:55:27.604" v="21" actId="20577"/>
          <ac:spMkLst>
            <pc:docMk/>
            <pc:sldMk cId="823849542" sldId="263"/>
            <ac:spMk id="3" creationId="{00000000-0000-0000-0000-000000000000}"/>
          </ac:spMkLst>
        </pc:spChg>
      </pc:sldChg>
      <pc:sldChg chg="add replId">
        <pc:chgData name="Cara Wright" userId="S::cawright@sgul.ac.uk::a4b72494-6276-4884-bc8f-7194c0782a3b" providerId="AD" clId="Web-{3F420521-B284-9FBC-A961-973635F6F823}" dt="2019-08-25T07:56:02.776" v="22"/>
        <pc:sldMkLst>
          <pc:docMk/>
          <pc:sldMk cId="1214620676" sldId="295"/>
        </pc:sldMkLst>
      </pc:sldChg>
      <pc:sldChg chg="addSp new ord">
        <pc:chgData name="Cara Wright" userId="S::cawright@sgul.ac.uk::a4b72494-6276-4884-bc8f-7194c0782a3b" providerId="AD" clId="Web-{3F420521-B284-9FBC-A961-973635F6F823}" dt="2019-08-25T07:56:43.510" v="26"/>
        <pc:sldMkLst>
          <pc:docMk/>
          <pc:sldMk cId="4228474538" sldId="296"/>
        </pc:sldMkLst>
        <pc:picChg chg="add">
          <ac:chgData name="Cara Wright" userId="S::cawright@sgul.ac.uk::a4b72494-6276-4884-bc8f-7194c0782a3b" providerId="AD" clId="Web-{3F420521-B284-9FBC-A961-973635F6F823}" dt="2019-08-25T07:56:43.510" v="26"/>
          <ac:picMkLst>
            <pc:docMk/>
            <pc:sldMk cId="4228474538" sldId="296"/>
            <ac:picMk id="6" creationId="{FFB3DEAF-B290-45AC-B139-0ADE152A6CEB}"/>
          </ac:picMkLst>
        </pc:picChg>
      </pc:sldChg>
    </pc:docChg>
  </pc:docChgLst>
  <pc:docChgLst>
    <pc:chgData name="Cara Wright" userId="S::cawright@sgul.ac.uk::a4b72494-6276-4884-bc8f-7194c0782a3b" providerId="AD" clId="Web-{56838639-7AB3-1D2E-34FD-45B042A06416}"/>
    <pc:docChg chg="delSld modSld sldOrd">
      <pc:chgData name="Cara Wright" userId="S::cawright@sgul.ac.uk::a4b72494-6276-4884-bc8f-7194c0782a3b" providerId="AD" clId="Web-{56838639-7AB3-1D2E-34FD-45B042A06416}" dt="2019-08-26T07:19:20.042" v="18" actId="20577"/>
      <pc:docMkLst>
        <pc:docMk/>
      </pc:docMkLst>
      <pc:sldChg chg="del">
        <pc:chgData name="Cara Wright" userId="S::cawright@sgul.ac.uk::a4b72494-6276-4884-bc8f-7194c0782a3b" providerId="AD" clId="Web-{56838639-7AB3-1D2E-34FD-45B042A06416}" dt="2019-08-26T06:23:19.478" v="1"/>
        <pc:sldMkLst>
          <pc:docMk/>
          <pc:sldMk cId="2235790771" sldId="266"/>
        </pc:sldMkLst>
      </pc:sldChg>
      <pc:sldChg chg="del">
        <pc:chgData name="Cara Wright" userId="S::cawright@sgul.ac.uk::a4b72494-6276-4884-bc8f-7194c0782a3b" providerId="AD" clId="Web-{56838639-7AB3-1D2E-34FD-45B042A06416}" dt="2019-08-26T06:23:23.510" v="2"/>
        <pc:sldMkLst>
          <pc:docMk/>
          <pc:sldMk cId="1141249783" sldId="272"/>
        </pc:sldMkLst>
      </pc:sldChg>
      <pc:sldChg chg="ord">
        <pc:chgData name="Cara Wright" userId="S::cawright@sgul.ac.uk::a4b72494-6276-4884-bc8f-7194c0782a3b" providerId="AD" clId="Web-{56838639-7AB3-1D2E-34FD-45B042A06416}" dt="2019-08-26T06:23:59.213" v="4"/>
        <pc:sldMkLst>
          <pc:docMk/>
          <pc:sldMk cId="3580329679" sldId="286"/>
        </pc:sldMkLst>
      </pc:sldChg>
      <pc:sldChg chg="del">
        <pc:chgData name="Cara Wright" userId="S::cawright@sgul.ac.uk::a4b72494-6276-4884-bc8f-7194c0782a3b" providerId="AD" clId="Web-{56838639-7AB3-1D2E-34FD-45B042A06416}" dt="2019-08-26T07:13:32.637" v="6"/>
        <pc:sldMkLst>
          <pc:docMk/>
          <pc:sldMk cId="1389187278" sldId="288"/>
        </pc:sldMkLst>
      </pc:sldChg>
      <pc:sldChg chg="ord">
        <pc:chgData name="Cara Wright" userId="S::cawright@sgul.ac.uk::a4b72494-6276-4884-bc8f-7194c0782a3b" providerId="AD" clId="Web-{56838639-7AB3-1D2E-34FD-45B042A06416}" dt="2019-08-26T06:24:12.822" v="5"/>
        <pc:sldMkLst>
          <pc:docMk/>
          <pc:sldMk cId="3579342921" sldId="290"/>
        </pc:sldMkLst>
      </pc:sldChg>
      <pc:sldChg chg="del">
        <pc:chgData name="Cara Wright" userId="S::cawright@sgul.ac.uk::a4b72494-6276-4884-bc8f-7194c0782a3b" providerId="AD" clId="Web-{56838639-7AB3-1D2E-34FD-45B042A06416}" dt="2019-08-26T06:23:28.947" v="3"/>
        <pc:sldMkLst>
          <pc:docMk/>
          <pc:sldMk cId="949216751" sldId="291"/>
        </pc:sldMkLst>
      </pc:sldChg>
      <pc:sldChg chg="del">
        <pc:chgData name="Cara Wright" userId="S::cawright@sgul.ac.uk::a4b72494-6276-4884-bc8f-7194c0782a3b" providerId="AD" clId="Web-{56838639-7AB3-1D2E-34FD-45B042A06416}" dt="2019-08-26T06:23:04.244" v="0"/>
        <pc:sldMkLst>
          <pc:docMk/>
          <pc:sldMk cId="2812799956" sldId="293"/>
        </pc:sldMkLst>
      </pc:sldChg>
      <pc:sldChg chg="modSp">
        <pc:chgData name="Cara Wright" userId="S::cawright@sgul.ac.uk::a4b72494-6276-4884-bc8f-7194c0782a3b" providerId="AD" clId="Web-{56838639-7AB3-1D2E-34FD-45B042A06416}" dt="2019-08-26T07:19:20.042" v="18" actId="20577"/>
        <pc:sldMkLst>
          <pc:docMk/>
          <pc:sldMk cId="2316637349" sldId="294"/>
        </pc:sldMkLst>
        <pc:spChg chg="mod">
          <ac:chgData name="Cara Wright" userId="S::cawright@sgul.ac.uk::a4b72494-6276-4884-bc8f-7194c0782a3b" providerId="AD" clId="Web-{56838639-7AB3-1D2E-34FD-45B042A06416}" dt="2019-08-26T07:19:20.042" v="18" actId="20577"/>
          <ac:spMkLst>
            <pc:docMk/>
            <pc:sldMk cId="2316637349" sldId="294"/>
            <ac:spMk id="3" creationId="{00000000-0000-0000-0000-000000000000}"/>
          </ac:spMkLst>
        </pc:spChg>
      </pc:sldChg>
    </pc:docChg>
  </pc:docChgLst>
  <pc:docChgLst>
    <pc:chgData name="Cara Wright" userId="S::cawright@sgul.ac.uk::a4b72494-6276-4884-bc8f-7194c0782a3b" providerId="AD" clId="Web-{FEE58207-A4C6-7E55-54EF-65ED61AE52FB}"/>
    <pc:docChg chg="modSld">
      <pc:chgData name="Cara Wright" userId="S::cawright@sgul.ac.uk::a4b72494-6276-4884-bc8f-7194c0782a3b" providerId="AD" clId="Web-{FEE58207-A4C6-7E55-54EF-65ED61AE52FB}" dt="2019-09-02T12:06:44.311" v="2" actId="20577"/>
      <pc:docMkLst>
        <pc:docMk/>
      </pc:docMkLst>
      <pc:sldChg chg="modSp">
        <pc:chgData name="Cara Wright" userId="S::cawright@sgul.ac.uk::a4b72494-6276-4884-bc8f-7194c0782a3b" providerId="AD" clId="Web-{FEE58207-A4C6-7E55-54EF-65ED61AE52FB}" dt="2019-09-02T12:06:44.311" v="2" actId="20577"/>
        <pc:sldMkLst>
          <pc:docMk/>
          <pc:sldMk cId="1251570103" sldId="262"/>
        </pc:sldMkLst>
        <pc:spChg chg="mod">
          <ac:chgData name="Cara Wright" userId="S::cawright@sgul.ac.uk::a4b72494-6276-4884-bc8f-7194c0782a3b" providerId="AD" clId="Web-{FEE58207-A4C6-7E55-54EF-65ED61AE52FB}" dt="2019-09-02T12:06:44.311" v="2" actId="20577"/>
          <ac:spMkLst>
            <pc:docMk/>
            <pc:sldMk cId="1251570103" sldId="262"/>
            <ac:spMk id="4" creationId="{00000000-0000-0000-0000-00000000000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file:///\\shares1\payrollonly\Cara%20Pensions\USS%20Consultation%202018\Rate%20Comparisons%20sept%202019.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shares1\payrollonly\Cara%20Pensions\USS%20Consultation%202018\Rate%20Comparisons%20sept%202019.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shares1\payrollonly\Cara%20Pensions\USS%20Consultation%202018\Rate%20Comparisons%20sept%202019.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shares1\payrollonly\Cara%20Pensions\USS%20Consultation%202018\Rate%20Comparisons%20sept%202019.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shares1\payrollonly\Cara%20Pensions\USS%20Consultation%202018\Rate%20Comparisons%20sept%202019.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shares1\payrollonly\Cara%20Pensions\USS%20Consultation%202018\Rate%20Comparisons%20sept%202019.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shares1\payrollonly\Cara%20Pensions\USS%20Consultation%202018\Rate%20Comparisons%20sept%202019.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shares1\payrollonly\Cara%20Pensions\USS%20Consultation%202018\Rate%20Comparisons%20sept%202019.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Employee</c:v>
                </c:pt>
              </c:strCache>
            </c:strRef>
          </c:tx>
          <c:spPr>
            <a:solidFill>
              <a:schemeClr val="accent1"/>
            </a:solidFill>
            <a:ln>
              <a:noFill/>
            </a:ln>
            <a:effectLst/>
          </c:spPr>
          <c:invertIfNegative val="0"/>
          <c:dLbls>
            <c:dLbl>
              <c:idx val="0"/>
              <c:tx>
                <c:rich>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fld id="{97D21919-5743-420D-98D8-24E0784174D3}" type="VALUE">
                      <a:rPr lang="en-US" smtClean="0"/>
                      <a:pPr>
                        <a:defRPr b="1">
                          <a:solidFill>
                            <a:schemeClr val="bg1"/>
                          </a:solidFill>
                        </a:defRPr>
                      </a:pPr>
                      <a:t>[VALUE]</a:t>
                    </a:fld>
                    <a:r>
                      <a:rPr lang="en-US" smtClean="0"/>
                      <a:t>%</a:t>
                    </a:r>
                  </a:p>
                </c:rich>
              </c:tx>
              <c:numFmt formatCode="General"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1"/>
              <c:tx>
                <c:rich>
                  <a:bodyPr/>
                  <a:lstStyle/>
                  <a:p>
                    <a:fld id="{92FEF736-0804-4F1A-B06C-5B477B312D49}" type="VALUE">
                      <a:rPr lang="en-US" smtClean="0"/>
                      <a:pPr/>
                      <a:t>[VALUE]</a:t>
                    </a:fld>
                    <a:r>
                      <a:rPr lang="en-US" smtClean="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2"/>
              <c:tx>
                <c:rich>
                  <a:bodyPr/>
                  <a:lstStyle/>
                  <a:p>
                    <a:fld id="{26CBE07D-1794-44E3-A2B2-8D80AB0E9FC4}" type="VALUE">
                      <a:rPr lang="en-US" smtClean="0"/>
                      <a:pPr/>
                      <a:t>[VALUE]</a:t>
                    </a:fld>
                    <a:r>
                      <a:rPr lang="en-US" smtClean="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c:formatCode>
                <c:ptCount val="3"/>
                <c:pt idx="0">
                  <c:v>1</c:v>
                </c:pt>
                <c:pt idx="1">
                  <c:v>2</c:v>
                </c:pt>
                <c:pt idx="2">
                  <c:v>43922</c:v>
                </c:pt>
              </c:numCache>
            </c:numRef>
          </c:cat>
          <c:val>
            <c:numRef>
              <c:f>Sheet1!$B$2:$B$4</c:f>
              <c:numCache>
                <c:formatCode>General</c:formatCode>
                <c:ptCount val="3"/>
                <c:pt idx="0">
                  <c:v>8.8000000000000007</c:v>
                </c:pt>
                <c:pt idx="1">
                  <c:v>10.4</c:v>
                </c:pt>
                <c:pt idx="2">
                  <c:v>11.4</c:v>
                </c:pt>
              </c:numCache>
            </c:numRef>
          </c:val>
        </c:ser>
        <c:ser>
          <c:idx val="1"/>
          <c:order val="1"/>
          <c:tx>
            <c:strRef>
              <c:f>Sheet1!$C$1</c:f>
              <c:strCache>
                <c:ptCount val="1"/>
                <c:pt idx="0">
                  <c:v>Employer</c:v>
                </c:pt>
              </c:strCache>
            </c:strRef>
          </c:tx>
          <c:spPr>
            <a:solidFill>
              <a:schemeClr val="tx2">
                <a:lumMod val="75000"/>
              </a:schemeClr>
            </a:solidFill>
            <a:ln>
              <a:noFill/>
            </a:ln>
            <a:effectLst/>
          </c:spPr>
          <c:invertIfNegative val="0"/>
          <c:dLbls>
            <c:dLbl>
              <c:idx val="0"/>
              <c:tx>
                <c:rich>
                  <a:bodyPr/>
                  <a:lstStyle/>
                  <a:p>
                    <a:fld id="{61E5D755-64E9-44CD-ABF4-42776DF98DC8}" type="VALUE">
                      <a:rPr lang="en-US" smtClean="0"/>
                      <a:pPr/>
                      <a:t>[VALUE]</a:t>
                    </a:fld>
                    <a:r>
                      <a:rPr lang="en-US" smtClean="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1"/>
              <c:tx>
                <c:rich>
                  <a:bodyPr/>
                  <a:lstStyle/>
                  <a:p>
                    <a:fld id="{6E0FFA8A-C9FE-48E0-91BA-3928AC265516}" type="VALUE">
                      <a:rPr lang="en-US" smtClean="0"/>
                      <a:pPr/>
                      <a:t>[VALUE]</a:t>
                    </a:fld>
                    <a:r>
                      <a:rPr lang="en-US" smtClean="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2"/>
              <c:tx>
                <c:rich>
                  <a:bodyPr/>
                  <a:lstStyle/>
                  <a:p>
                    <a:fld id="{C46FEBA1-3253-4009-A50C-74E1A0B0AF05}" type="VALUE">
                      <a:rPr lang="en-US" smtClean="0"/>
                      <a:pPr/>
                      <a:t>[VALUE]</a:t>
                    </a:fld>
                    <a:r>
                      <a:rPr lang="en-US" smtClean="0"/>
                      <a:t>%</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c:formatCode>
                <c:ptCount val="3"/>
                <c:pt idx="0">
                  <c:v>1</c:v>
                </c:pt>
                <c:pt idx="1">
                  <c:v>2</c:v>
                </c:pt>
                <c:pt idx="2">
                  <c:v>43922</c:v>
                </c:pt>
              </c:numCache>
            </c:numRef>
          </c:cat>
          <c:val>
            <c:numRef>
              <c:f>Sheet1!$C$2:$C$4</c:f>
              <c:numCache>
                <c:formatCode>General</c:formatCode>
                <c:ptCount val="3"/>
                <c:pt idx="0">
                  <c:v>19.5</c:v>
                </c:pt>
                <c:pt idx="1">
                  <c:v>22.5</c:v>
                </c:pt>
                <c:pt idx="2">
                  <c:v>24.2</c:v>
                </c:pt>
              </c:numCache>
            </c:numRef>
          </c:val>
        </c:ser>
        <c:dLbls>
          <c:dLblPos val="ctr"/>
          <c:showLegendKey val="0"/>
          <c:showVal val="1"/>
          <c:showCatName val="0"/>
          <c:showSerName val="0"/>
          <c:showPercent val="0"/>
          <c:showBubbleSize val="0"/>
        </c:dLbls>
        <c:gapWidth val="150"/>
        <c:overlap val="100"/>
        <c:axId val="273134608"/>
        <c:axId val="273135000"/>
      </c:barChart>
      <c:catAx>
        <c:axId val="273134608"/>
        <c:scaling>
          <c:orientation val="minMax"/>
        </c:scaling>
        <c:delete val="1"/>
        <c:axPos val="b"/>
        <c:numFmt formatCode="@" sourceLinked="1"/>
        <c:majorTickMark val="none"/>
        <c:minorTickMark val="none"/>
        <c:tickLblPos val="nextTo"/>
        <c:crossAx val="273135000"/>
        <c:crosses val="autoZero"/>
        <c:auto val="1"/>
        <c:lblAlgn val="ctr"/>
        <c:lblOffset val="100"/>
        <c:noMultiLvlLbl val="0"/>
      </c:catAx>
      <c:valAx>
        <c:axId val="273135000"/>
        <c:scaling>
          <c:orientation val="minMax"/>
        </c:scaling>
        <c:delete val="1"/>
        <c:axPos val="l"/>
        <c:majorGridlines>
          <c:spPr>
            <a:ln w="9525" cap="flat" cmpd="sng" algn="ctr">
              <a:noFill/>
              <a:round/>
            </a:ln>
            <a:effectLst/>
          </c:spPr>
        </c:majorGridlines>
        <c:numFmt formatCode="General" sourceLinked="1"/>
        <c:majorTickMark val="none"/>
        <c:minorTickMark val="none"/>
        <c:tickLblPos val="nextTo"/>
        <c:crossAx val="2731346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1" i="0" u="none" strike="noStrike" kern="1200" baseline="0">
              <a:solidFill>
                <a:srgbClr val="002D6C"/>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Sheet1!$C$1</c:f>
              <c:strCache>
                <c:ptCount val="1"/>
                <c:pt idx="0">
                  <c:v>Rate</c:v>
                </c:pt>
              </c:strCache>
            </c:strRef>
          </c:tx>
          <c:spPr>
            <a:gradFill>
              <a:gsLst>
                <a:gs pos="0">
                  <a:schemeClr val="accent1"/>
                </a:gs>
                <a:gs pos="100000">
                  <a:schemeClr val="accent1">
                    <a:lumMod val="84000"/>
                  </a:schemeClr>
                </a:gs>
              </a:gsLst>
              <a:lin ang="5400000" scaled="1"/>
            </a:gradFill>
            <a:ln>
              <a:noFill/>
            </a:ln>
            <a:effectLst>
              <a:outerShdw blurRad="76200" dir="18900000" sy="23000" kx="-1200000" algn="bl" rotWithShape="0">
                <a:prstClr val="black">
                  <a:alpha val="20000"/>
                </a:prstClr>
              </a:outerShdw>
            </a:effectLst>
          </c:spPr>
          <c:invertIfNegative val="0"/>
          <c:dPt>
            <c:idx val="0"/>
            <c:invertIfNegative val="0"/>
            <c:bubble3D val="0"/>
            <c:spPr>
              <a:solidFill>
                <a:schemeClr val="accent6">
                  <a:lumMod val="60000"/>
                  <a:lumOff val="40000"/>
                </a:schemeClr>
              </a:solidFill>
              <a:ln>
                <a:noFill/>
              </a:ln>
              <a:effectLst>
                <a:outerShdw blurRad="76200" dir="18900000" sy="23000" kx="-1200000" algn="bl" rotWithShape="0">
                  <a:prstClr val="black">
                    <a:alpha val="20000"/>
                  </a:prstClr>
                </a:outerShdw>
              </a:effectLst>
            </c:spPr>
          </c:dPt>
          <c:dPt>
            <c:idx val="2"/>
            <c:invertIfNegative val="0"/>
            <c:bubble3D val="0"/>
            <c:spPr>
              <a:noFill/>
              <a:ln>
                <a:noFill/>
              </a:ln>
              <a:effectLst>
                <a:outerShdw blurRad="76200" dir="18900000" sy="23000" kx="-1200000" algn="bl" rotWithShape="0">
                  <a:prstClr val="black">
                    <a:alpha val="20000"/>
                  </a:prstClr>
                </a:outerShdw>
              </a:effectLst>
            </c:spPr>
          </c:dPt>
          <c:dPt>
            <c:idx val="3"/>
            <c:invertIfNegative val="0"/>
            <c:bubble3D val="0"/>
            <c:spPr>
              <a:noFill/>
              <a:ln>
                <a:noFill/>
              </a:ln>
              <a:effectLst>
                <a:outerShdw blurRad="76200" dir="18900000" sy="23000" kx="-1200000" algn="bl" rotWithShape="0">
                  <a:prstClr val="black">
                    <a:alpha val="20000"/>
                  </a:prstClr>
                </a:outerShdw>
              </a:effectLst>
            </c:spPr>
          </c:dPt>
          <c:dPt>
            <c:idx val="4"/>
            <c:invertIfNegative val="0"/>
            <c:bubble3D val="0"/>
            <c:spPr>
              <a:noFill/>
              <a:ln>
                <a:noFill/>
              </a:ln>
              <a:effectLst>
                <a:outerShdw blurRad="76200" dir="18900000" sy="23000" kx="-1200000" algn="bl" rotWithShape="0">
                  <a:prstClr val="black">
                    <a:alpha val="20000"/>
                  </a:prstClr>
                </a:outerShdw>
              </a:effectLst>
            </c:spPr>
          </c:dPt>
          <c:dPt>
            <c:idx val="5"/>
            <c:invertIfNegative val="0"/>
            <c:bubble3D val="0"/>
            <c:spPr>
              <a:noFill/>
              <a:ln>
                <a:noFill/>
              </a:ln>
              <a:effectLst>
                <a:outerShdw blurRad="76200" dir="18900000" sy="23000" kx="-1200000" algn="bl" rotWithShape="0">
                  <a:prstClr val="black">
                    <a:alpha val="20000"/>
                  </a:prstClr>
                </a:outerShdw>
              </a:effectLst>
            </c:spPr>
          </c:dPt>
          <c:dPt>
            <c:idx val="6"/>
            <c:invertIfNegative val="0"/>
            <c:bubble3D val="0"/>
            <c:spPr>
              <a:noFill/>
              <a:ln>
                <a:noFill/>
              </a:ln>
              <a:effectLst>
                <a:outerShdw blurRad="76200" dir="18900000" sy="23000" kx="-1200000" algn="bl" rotWithShape="0">
                  <a:prstClr val="black">
                    <a:alpha val="20000"/>
                  </a:prstClr>
                </a:outerShdw>
              </a:effectLst>
            </c:spPr>
          </c:dPt>
          <c:dPt>
            <c:idx val="7"/>
            <c:invertIfNegative val="0"/>
            <c:bubble3D val="0"/>
            <c:spPr>
              <a:noFill/>
              <a:ln>
                <a:noFill/>
              </a:ln>
              <a:effectLst>
                <a:outerShdw blurRad="76200" dir="18900000" sy="23000" kx="-1200000" algn="bl" rotWithShape="0">
                  <a:prstClr val="black">
                    <a:alpha val="20000"/>
                  </a:prstClr>
                </a:outerShdw>
              </a:effectLst>
            </c:spPr>
          </c:dPt>
          <c:dPt>
            <c:idx val="8"/>
            <c:invertIfNegative val="0"/>
            <c:bubble3D val="0"/>
            <c:spPr>
              <a:noFill/>
              <a:ln>
                <a:noFill/>
              </a:ln>
              <a:effectLst>
                <a:outerShdw blurRad="76200" dir="18900000" sy="23000" kx="-1200000" algn="bl" rotWithShape="0">
                  <a:prstClr val="black">
                    <a:alpha val="20000"/>
                  </a:prstClr>
                </a:outerShdw>
              </a:effectLst>
            </c:spPr>
          </c:dPt>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multiLvlStrRef>
              <c:f>Sheet1!$A$2:$B$10</c:f>
              <c:multiLvlStrCache>
                <c:ptCount val="9"/>
                <c:lvl>
                  <c:pt idx="0">
                    <c:v>Current</c:v>
                  </c:pt>
                  <c:pt idx="1">
                    <c:v>U Bookend</c:v>
                  </c:pt>
                  <c:pt idx="2">
                    <c:v>L Bookend no CC activated</c:v>
                  </c:pt>
                  <c:pt idx="3">
                    <c:v>L Bookend with CC activated</c:v>
                  </c:pt>
                  <c:pt idx="4">
                    <c:v>L Bookend with CC activated</c:v>
                  </c:pt>
                  <c:pt idx="5">
                    <c:v>L Bookend with CC activated</c:v>
                  </c:pt>
                  <c:pt idx="6">
                    <c:v>L Bookend with CC activated</c:v>
                  </c:pt>
                  <c:pt idx="7">
                    <c:v>2020 valuation</c:v>
                  </c:pt>
                  <c:pt idx="8">
                    <c:v>2020 valuation</c:v>
                  </c:pt>
                </c:lvl>
                <c:lvl>
                  <c:pt idx="0">
                    <c:v>Apr-19</c:v>
                  </c:pt>
                  <c:pt idx="1">
                    <c:v>Oct-19</c:v>
                  </c:pt>
                  <c:pt idx="2">
                    <c:v>Oct-19</c:v>
                  </c:pt>
                  <c:pt idx="3">
                    <c:v>Oct-19</c:v>
                  </c:pt>
                  <c:pt idx="4">
                    <c:v>Oct-20</c:v>
                  </c:pt>
                  <c:pt idx="5">
                    <c:v>Oct-21</c:v>
                  </c:pt>
                  <c:pt idx="6">
                    <c:v>Oct-22</c:v>
                  </c:pt>
                  <c:pt idx="7">
                    <c:v>Oct-19</c:v>
                  </c:pt>
                  <c:pt idx="8">
                    <c:v>Oct-21</c:v>
                  </c:pt>
                </c:lvl>
              </c:multiLvlStrCache>
            </c:multiLvlStrRef>
          </c:cat>
          <c:val>
            <c:numRef>
              <c:f>Sheet1!$C$2:$C$10</c:f>
              <c:numCache>
                <c:formatCode>0.00%</c:formatCode>
                <c:ptCount val="9"/>
                <c:pt idx="0">
                  <c:v>8.7999999999999995E-2</c:v>
                </c:pt>
                <c:pt idx="1">
                  <c:v>0.107</c:v>
                </c:pt>
                <c:pt idx="2">
                  <c:v>9.2999999999999999E-2</c:v>
                </c:pt>
                <c:pt idx="3">
                  <c:v>9.2999999999999999E-2</c:v>
                </c:pt>
                <c:pt idx="4">
                  <c:v>0.1</c:v>
                </c:pt>
                <c:pt idx="5">
                  <c:v>0.107</c:v>
                </c:pt>
                <c:pt idx="6">
                  <c:v>0.114</c:v>
                </c:pt>
                <c:pt idx="7">
                  <c:v>9.6000000000000002E-2</c:v>
                </c:pt>
                <c:pt idx="8">
                  <c:v>0.11</c:v>
                </c:pt>
              </c:numCache>
            </c:numRef>
          </c:val>
        </c:ser>
        <c:dLbls>
          <c:dLblPos val="inEnd"/>
          <c:showLegendKey val="0"/>
          <c:showVal val="1"/>
          <c:showCatName val="0"/>
          <c:showSerName val="0"/>
          <c:showPercent val="0"/>
          <c:showBubbleSize val="0"/>
        </c:dLbls>
        <c:gapWidth val="41"/>
        <c:axId val="130036832"/>
        <c:axId val="130039184"/>
      </c:barChart>
      <c:catAx>
        <c:axId val="13003683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65000"/>
                    <a:lumOff val="35000"/>
                  </a:schemeClr>
                </a:solidFill>
                <a:effectLst/>
                <a:latin typeface="+mn-lt"/>
                <a:ea typeface="+mn-ea"/>
                <a:cs typeface="+mn-cs"/>
              </a:defRPr>
            </a:pPr>
            <a:endParaRPr lang="en-US"/>
          </a:p>
        </c:txPr>
        <c:crossAx val="130039184"/>
        <c:crosses val="autoZero"/>
        <c:auto val="1"/>
        <c:lblAlgn val="ctr"/>
        <c:lblOffset val="100"/>
        <c:noMultiLvlLbl val="0"/>
      </c:catAx>
      <c:valAx>
        <c:axId val="130039184"/>
        <c:scaling>
          <c:orientation val="minMax"/>
        </c:scaling>
        <c:delete val="1"/>
        <c:axPos val="l"/>
        <c:numFmt formatCode="0.00%" sourceLinked="1"/>
        <c:majorTickMark val="none"/>
        <c:minorTickMark val="none"/>
        <c:tickLblPos val="nextTo"/>
        <c:crossAx val="130036832"/>
        <c:crosses val="autoZero"/>
        <c:crossBetween val="between"/>
      </c:valAx>
      <c:spPr>
        <a:noFill/>
        <a:ln>
          <a:noFill/>
        </a:ln>
        <a:effectLst/>
      </c:spPr>
    </c:plotArea>
    <c:plotVisOnly val="1"/>
    <c:dispBlanksAs val="gap"/>
    <c:showDLblsOverMax val="0"/>
  </c:chart>
  <c: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Sheet1!$C$1</c:f>
              <c:strCache>
                <c:ptCount val="1"/>
                <c:pt idx="0">
                  <c:v>Rate</c:v>
                </c:pt>
              </c:strCache>
            </c:strRef>
          </c:tx>
          <c:spPr>
            <a:gradFill>
              <a:gsLst>
                <a:gs pos="0">
                  <a:schemeClr val="accent1"/>
                </a:gs>
                <a:gs pos="100000">
                  <a:schemeClr val="accent1">
                    <a:lumMod val="84000"/>
                  </a:schemeClr>
                </a:gs>
              </a:gsLst>
              <a:lin ang="5400000" scaled="1"/>
            </a:gradFill>
            <a:ln>
              <a:noFill/>
            </a:ln>
            <a:effectLst>
              <a:outerShdw blurRad="76200" dir="18900000" sy="23000" kx="-1200000" algn="bl" rotWithShape="0">
                <a:prstClr val="black">
                  <a:alpha val="20000"/>
                </a:prstClr>
              </a:outerShdw>
            </a:effectLst>
          </c:spPr>
          <c:invertIfNegative val="0"/>
          <c:dPt>
            <c:idx val="0"/>
            <c:invertIfNegative val="0"/>
            <c:bubble3D val="0"/>
            <c:spPr>
              <a:solidFill>
                <a:schemeClr val="accent6">
                  <a:lumMod val="60000"/>
                  <a:lumOff val="40000"/>
                </a:schemeClr>
              </a:solidFill>
              <a:ln>
                <a:noFill/>
              </a:ln>
              <a:effectLst>
                <a:outerShdw blurRad="76200" dir="18900000" sy="23000" kx="-1200000" algn="bl" rotWithShape="0">
                  <a:prstClr val="black">
                    <a:alpha val="20000"/>
                  </a:prstClr>
                </a:outerShdw>
              </a:effectLst>
            </c:spPr>
          </c:dPt>
          <c:dPt>
            <c:idx val="2"/>
            <c:invertIfNegative val="0"/>
            <c:bubble3D val="0"/>
            <c:spPr>
              <a:solidFill>
                <a:srgbClr val="FFC000"/>
              </a:solidFill>
              <a:ln>
                <a:noFill/>
              </a:ln>
              <a:effectLst>
                <a:outerShdw blurRad="76200" dir="18900000" sy="23000" kx="-1200000" algn="bl" rotWithShape="0">
                  <a:prstClr val="black">
                    <a:alpha val="20000"/>
                  </a:prstClr>
                </a:outerShdw>
              </a:effectLst>
            </c:spPr>
          </c:dPt>
          <c:dPt>
            <c:idx val="3"/>
            <c:invertIfNegative val="0"/>
            <c:bubble3D val="0"/>
            <c:spPr>
              <a:noFill/>
              <a:ln>
                <a:noFill/>
              </a:ln>
              <a:effectLst>
                <a:outerShdw blurRad="76200" dir="18900000" sy="23000" kx="-1200000" algn="bl" rotWithShape="0">
                  <a:prstClr val="black">
                    <a:alpha val="20000"/>
                  </a:prstClr>
                </a:outerShdw>
              </a:effectLst>
            </c:spPr>
          </c:dPt>
          <c:dPt>
            <c:idx val="4"/>
            <c:invertIfNegative val="0"/>
            <c:bubble3D val="0"/>
            <c:spPr>
              <a:noFill/>
              <a:ln>
                <a:noFill/>
              </a:ln>
              <a:effectLst>
                <a:outerShdw blurRad="76200" dir="18900000" sy="23000" kx="-1200000" algn="bl" rotWithShape="0">
                  <a:prstClr val="black">
                    <a:alpha val="20000"/>
                  </a:prstClr>
                </a:outerShdw>
              </a:effectLst>
            </c:spPr>
          </c:dPt>
          <c:dPt>
            <c:idx val="5"/>
            <c:invertIfNegative val="0"/>
            <c:bubble3D val="0"/>
            <c:spPr>
              <a:noFill/>
              <a:ln>
                <a:noFill/>
              </a:ln>
              <a:effectLst>
                <a:outerShdw blurRad="76200" dir="18900000" sy="23000" kx="-1200000" algn="bl" rotWithShape="0">
                  <a:prstClr val="black">
                    <a:alpha val="20000"/>
                  </a:prstClr>
                </a:outerShdw>
              </a:effectLst>
            </c:spPr>
          </c:dPt>
          <c:dPt>
            <c:idx val="6"/>
            <c:invertIfNegative val="0"/>
            <c:bubble3D val="0"/>
            <c:spPr>
              <a:noFill/>
              <a:ln>
                <a:noFill/>
              </a:ln>
              <a:effectLst>
                <a:outerShdw blurRad="76200" dir="18900000" sy="23000" kx="-1200000" algn="bl" rotWithShape="0">
                  <a:prstClr val="black">
                    <a:alpha val="20000"/>
                  </a:prstClr>
                </a:outerShdw>
              </a:effectLst>
            </c:spPr>
          </c:dPt>
          <c:dPt>
            <c:idx val="7"/>
            <c:invertIfNegative val="0"/>
            <c:bubble3D val="0"/>
            <c:spPr>
              <a:noFill/>
              <a:ln>
                <a:noFill/>
              </a:ln>
              <a:effectLst>
                <a:outerShdw blurRad="76200" dir="18900000" sy="23000" kx="-1200000" algn="bl" rotWithShape="0">
                  <a:prstClr val="black">
                    <a:alpha val="20000"/>
                  </a:prstClr>
                </a:outerShdw>
              </a:effectLst>
            </c:spPr>
          </c:dPt>
          <c:dPt>
            <c:idx val="8"/>
            <c:invertIfNegative val="0"/>
            <c:bubble3D val="0"/>
            <c:spPr>
              <a:noFill/>
              <a:ln>
                <a:noFill/>
              </a:ln>
              <a:effectLst>
                <a:outerShdw blurRad="76200" dir="18900000" sy="23000" kx="-1200000" algn="bl" rotWithShape="0">
                  <a:prstClr val="black">
                    <a:alpha val="20000"/>
                  </a:prstClr>
                </a:outerShdw>
              </a:effectLst>
            </c:spPr>
          </c:dPt>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multiLvlStrRef>
              <c:f>Sheet1!$A$2:$B$10</c:f>
              <c:multiLvlStrCache>
                <c:ptCount val="9"/>
                <c:lvl>
                  <c:pt idx="0">
                    <c:v>Current</c:v>
                  </c:pt>
                  <c:pt idx="1">
                    <c:v>U Bookend</c:v>
                  </c:pt>
                  <c:pt idx="2">
                    <c:v>L Bookend no CC activated</c:v>
                  </c:pt>
                  <c:pt idx="3">
                    <c:v>L Bookend with CC activated</c:v>
                  </c:pt>
                  <c:pt idx="4">
                    <c:v>L Bookend with CC activated</c:v>
                  </c:pt>
                  <c:pt idx="5">
                    <c:v>L Bookend with CC activated</c:v>
                  </c:pt>
                  <c:pt idx="6">
                    <c:v>L Bookend with CC activated</c:v>
                  </c:pt>
                  <c:pt idx="7">
                    <c:v>2020 valuation</c:v>
                  </c:pt>
                  <c:pt idx="8">
                    <c:v>2020 valuation</c:v>
                  </c:pt>
                </c:lvl>
                <c:lvl>
                  <c:pt idx="0">
                    <c:v>Apr-19</c:v>
                  </c:pt>
                  <c:pt idx="1">
                    <c:v>Oct-19</c:v>
                  </c:pt>
                  <c:pt idx="2">
                    <c:v>Oct-19</c:v>
                  </c:pt>
                  <c:pt idx="3">
                    <c:v>Oct-19</c:v>
                  </c:pt>
                  <c:pt idx="4">
                    <c:v>Oct-20</c:v>
                  </c:pt>
                  <c:pt idx="5">
                    <c:v>Oct-21</c:v>
                  </c:pt>
                  <c:pt idx="6">
                    <c:v>Oct-22</c:v>
                  </c:pt>
                  <c:pt idx="7">
                    <c:v>Oct-19</c:v>
                  </c:pt>
                  <c:pt idx="8">
                    <c:v>Oct-21</c:v>
                  </c:pt>
                </c:lvl>
              </c:multiLvlStrCache>
            </c:multiLvlStrRef>
          </c:cat>
          <c:val>
            <c:numRef>
              <c:f>Sheet1!$C$2:$C$10</c:f>
              <c:numCache>
                <c:formatCode>0.00%</c:formatCode>
                <c:ptCount val="9"/>
                <c:pt idx="0">
                  <c:v>8.7999999999999995E-2</c:v>
                </c:pt>
                <c:pt idx="1">
                  <c:v>0.107</c:v>
                </c:pt>
                <c:pt idx="2">
                  <c:v>9.2999999999999999E-2</c:v>
                </c:pt>
                <c:pt idx="3">
                  <c:v>9.2999999999999999E-2</c:v>
                </c:pt>
                <c:pt idx="4">
                  <c:v>0.1</c:v>
                </c:pt>
                <c:pt idx="5">
                  <c:v>0.107</c:v>
                </c:pt>
                <c:pt idx="6">
                  <c:v>0.114</c:v>
                </c:pt>
                <c:pt idx="7">
                  <c:v>9.6000000000000002E-2</c:v>
                </c:pt>
                <c:pt idx="8">
                  <c:v>0.11</c:v>
                </c:pt>
              </c:numCache>
            </c:numRef>
          </c:val>
        </c:ser>
        <c:dLbls>
          <c:dLblPos val="inEnd"/>
          <c:showLegendKey val="0"/>
          <c:showVal val="1"/>
          <c:showCatName val="0"/>
          <c:showSerName val="0"/>
          <c:showPercent val="0"/>
          <c:showBubbleSize val="0"/>
        </c:dLbls>
        <c:gapWidth val="41"/>
        <c:axId val="129607560"/>
        <c:axId val="129606776"/>
      </c:barChart>
      <c:catAx>
        <c:axId val="12960756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65000"/>
                    <a:lumOff val="35000"/>
                  </a:schemeClr>
                </a:solidFill>
                <a:effectLst/>
                <a:latin typeface="+mn-lt"/>
                <a:ea typeface="+mn-ea"/>
                <a:cs typeface="+mn-cs"/>
              </a:defRPr>
            </a:pPr>
            <a:endParaRPr lang="en-US"/>
          </a:p>
        </c:txPr>
        <c:crossAx val="129606776"/>
        <c:crosses val="autoZero"/>
        <c:auto val="1"/>
        <c:lblAlgn val="ctr"/>
        <c:lblOffset val="100"/>
        <c:noMultiLvlLbl val="0"/>
      </c:catAx>
      <c:valAx>
        <c:axId val="129606776"/>
        <c:scaling>
          <c:orientation val="minMax"/>
        </c:scaling>
        <c:delete val="1"/>
        <c:axPos val="l"/>
        <c:numFmt formatCode="0.00%" sourceLinked="1"/>
        <c:majorTickMark val="none"/>
        <c:minorTickMark val="none"/>
        <c:tickLblPos val="nextTo"/>
        <c:crossAx val="129607560"/>
        <c:crosses val="autoZero"/>
        <c:crossBetween val="between"/>
      </c:valAx>
      <c:spPr>
        <a:noFill/>
        <a:ln>
          <a:noFill/>
        </a:ln>
        <a:effectLst/>
      </c:spPr>
    </c:plotArea>
    <c:plotVisOnly val="1"/>
    <c:dispBlanksAs val="gap"/>
    <c:showDLblsOverMax val="0"/>
  </c:chart>
  <c: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Sheet1!$C$1</c:f>
              <c:strCache>
                <c:ptCount val="1"/>
                <c:pt idx="0">
                  <c:v>Rate</c:v>
                </c:pt>
              </c:strCache>
            </c:strRef>
          </c:tx>
          <c:spPr>
            <a:gradFill>
              <a:gsLst>
                <a:gs pos="0">
                  <a:schemeClr val="accent1"/>
                </a:gs>
                <a:gs pos="100000">
                  <a:schemeClr val="accent1">
                    <a:lumMod val="84000"/>
                  </a:schemeClr>
                </a:gs>
              </a:gsLst>
              <a:lin ang="5400000" scaled="1"/>
            </a:gradFill>
            <a:ln>
              <a:noFill/>
            </a:ln>
            <a:effectLst>
              <a:outerShdw blurRad="76200" dir="18900000" sy="23000" kx="-1200000" algn="bl" rotWithShape="0">
                <a:prstClr val="black">
                  <a:alpha val="20000"/>
                </a:prstClr>
              </a:outerShdw>
            </a:effectLst>
          </c:spPr>
          <c:invertIfNegative val="0"/>
          <c:dPt>
            <c:idx val="0"/>
            <c:invertIfNegative val="0"/>
            <c:bubble3D val="0"/>
            <c:spPr>
              <a:solidFill>
                <a:schemeClr val="accent6">
                  <a:lumMod val="60000"/>
                  <a:lumOff val="40000"/>
                </a:schemeClr>
              </a:solidFill>
              <a:ln>
                <a:noFill/>
              </a:ln>
              <a:effectLst>
                <a:outerShdw blurRad="76200" dir="18900000" sy="23000" kx="-1200000" algn="bl" rotWithShape="0">
                  <a:prstClr val="black">
                    <a:alpha val="20000"/>
                  </a:prstClr>
                </a:outerShdw>
              </a:effectLst>
            </c:spPr>
          </c:dPt>
          <c:dPt>
            <c:idx val="2"/>
            <c:invertIfNegative val="0"/>
            <c:bubble3D val="0"/>
            <c:spPr>
              <a:solidFill>
                <a:srgbClr val="FFC000"/>
              </a:solidFill>
              <a:ln>
                <a:noFill/>
              </a:ln>
              <a:effectLst>
                <a:outerShdw blurRad="76200" dir="18900000" sy="23000" kx="-1200000" algn="bl" rotWithShape="0">
                  <a:prstClr val="black">
                    <a:alpha val="20000"/>
                  </a:prstClr>
                </a:outerShdw>
              </a:effectLst>
            </c:spPr>
          </c:dPt>
          <c:dPt>
            <c:idx val="3"/>
            <c:invertIfNegative val="0"/>
            <c:bubble3D val="0"/>
            <c:spPr>
              <a:solidFill>
                <a:schemeClr val="accent2">
                  <a:lumMod val="75000"/>
                </a:schemeClr>
              </a:solidFill>
              <a:ln>
                <a:noFill/>
              </a:ln>
              <a:effectLst>
                <a:outerShdw blurRad="76200" dir="18900000" sy="23000" kx="-1200000" algn="bl" rotWithShape="0">
                  <a:prstClr val="black">
                    <a:alpha val="20000"/>
                  </a:prstClr>
                </a:outerShdw>
              </a:effectLst>
            </c:spPr>
          </c:dPt>
          <c:dPt>
            <c:idx val="4"/>
            <c:invertIfNegative val="0"/>
            <c:bubble3D val="0"/>
            <c:spPr>
              <a:solidFill>
                <a:schemeClr val="accent2">
                  <a:lumMod val="75000"/>
                </a:schemeClr>
              </a:solidFill>
              <a:ln>
                <a:noFill/>
              </a:ln>
              <a:effectLst>
                <a:outerShdw blurRad="76200" dir="18900000" sy="23000" kx="-1200000" algn="bl" rotWithShape="0">
                  <a:prstClr val="black">
                    <a:alpha val="20000"/>
                  </a:prstClr>
                </a:outerShdw>
              </a:effectLst>
            </c:spPr>
          </c:dPt>
          <c:dPt>
            <c:idx val="5"/>
            <c:invertIfNegative val="0"/>
            <c:bubble3D val="0"/>
            <c:spPr>
              <a:solidFill>
                <a:schemeClr val="accent2">
                  <a:lumMod val="75000"/>
                </a:schemeClr>
              </a:solidFill>
              <a:ln>
                <a:noFill/>
              </a:ln>
              <a:effectLst>
                <a:outerShdw blurRad="76200" dir="18900000" sy="23000" kx="-1200000" algn="bl" rotWithShape="0">
                  <a:prstClr val="black">
                    <a:alpha val="20000"/>
                  </a:prstClr>
                </a:outerShdw>
              </a:effectLst>
            </c:spPr>
          </c:dPt>
          <c:dPt>
            <c:idx val="6"/>
            <c:invertIfNegative val="0"/>
            <c:bubble3D val="0"/>
            <c:spPr>
              <a:solidFill>
                <a:schemeClr val="accent2">
                  <a:lumMod val="75000"/>
                </a:schemeClr>
              </a:solidFill>
              <a:ln>
                <a:noFill/>
              </a:ln>
              <a:effectLst>
                <a:outerShdw blurRad="76200" dir="18900000" sy="23000" kx="-1200000" algn="bl" rotWithShape="0">
                  <a:prstClr val="black">
                    <a:alpha val="20000"/>
                  </a:prstClr>
                </a:outerShdw>
              </a:effectLst>
            </c:spPr>
          </c:dPt>
          <c:dPt>
            <c:idx val="7"/>
            <c:invertIfNegative val="0"/>
            <c:bubble3D val="0"/>
            <c:spPr>
              <a:noFill/>
              <a:ln>
                <a:noFill/>
              </a:ln>
              <a:effectLst>
                <a:outerShdw blurRad="76200" dir="18900000" sy="23000" kx="-1200000" algn="bl" rotWithShape="0">
                  <a:prstClr val="black">
                    <a:alpha val="20000"/>
                  </a:prstClr>
                </a:outerShdw>
              </a:effectLst>
            </c:spPr>
          </c:dPt>
          <c:dPt>
            <c:idx val="8"/>
            <c:invertIfNegative val="0"/>
            <c:bubble3D val="0"/>
            <c:spPr>
              <a:noFill/>
              <a:ln>
                <a:noFill/>
              </a:ln>
              <a:effectLst>
                <a:outerShdw blurRad="76200" dir="18900000" sy="23000" kx="-1200000" algn="bl" rotWithShape="0">
                  <a:prstClr val="black">
                    <a:alpha val="20000"/>
                  </a:prstClr>
                </a:outerShdw>
              </a:effectLst>
            </c:spPr>
          </c:dPt>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multiLvlStrRef>
              <c:f>Sheet1!$A$2:$B$10</c:f>
              <c:multiLvlStrCache>
                <c:ptCount val="9"/>
                <c:lvl>
                  <c:pt idx="0">
                    <c:v>Current</c:v>
                  </c:pt>
                  <c:pt idx="1">
                    <c:v>U Bookend</c:v>
                  </c:pt>
                  <c:pt idx="2">
                    <c:v>L Bookend no CC activated</c:v>
                  </c:pt>
                  <c:pt idx="3">
                    <c:v>L Bookend with CC activated</c:v>
                  </c:pt>
                  <c:pt idx="4">
                    <c:v>L Bookend with CC activated</c:v>
                  </c:pt>
                  <c:pt idx="5">
                    <c:v>L Bookend with CC activated</c:v>
                  </c:pt>
                  <c:pt idx="6">
                    <c:v>L Bookend with CC activated</c:v>
                  </c:pt>
                  <c:pt idx="7">
                    <c:v>2020 valuation</c:v>
                  </c:pt>
                  <c:pt idx="8">
                    <c:v>2020 valuation</c:v>
                  </c:pt>
                </c:lvl>
                <c:lvl>
                  <c:pt idx="0">
                    <c:v>Apr-19</c:v>
                  </c:pt>
                  <c:pt idx="1">
                    <c:v>Oct-19</c:v>
                  </c:pt>
                  <c:pt idx="2">
                    <c:v>Oct-19</c:v>
                  </c:pt>
                  <c:pt idx="3">
                    <c:v>Oct-19</c:v>
                  </c:pt>
                  <c:pt idx="4">
                    <c:v>Oct-20</c:v>
                  </c:pt>
                  <c:pt idx="5">
                    <c:v>Oct-21</c:v>
                  </c:pt>
                  <c:pt idx="6">
                    <c:v>Oct-22</c:v>
                  </c:pt>
                  <c:pt idx="7">
                    <c:v>Oct-19</c:v>
                  </c:pt>
                  <c:pt idx="8">
                    <c:v>Oct-21</c:v>
                  </c:pt>
                </c:lvl>
              </c:multiLvlStrCache>
            </c:multiLvlStrRef>
          </c:cat>
          <c:val>
            <c:numRef>
              <c:f>Sheet1!$C$2:$C$10</c:f>
              <c:numCache>
                <c:formatCode>0.00%</c:formatCode>
                <c:ptCount val="9"/>
                <c:pt idx="0">
                  <c:v>8.7999999999999995E-2</c:v>
                </c:pt>
                <c:pt idx="1">
                  <c:v>0.107</c:v>
                </c:pt>
                <c:pt idx="2">
                  <c:v>9.2999999999999999E-2</c:v>
                </c:pt>
                <c:pt idx="3">
                  <c:v>9.2999999999999999E-2</c:v>
                </c:pt>
                <c:pt idx="4">
                  <c:v>0.1</c:v>
                </c:pt>
                <c:pt idx="5">
                  <c:v>0.107</c:v>
                </c:pt>
                <c:pt idx="6">
                  <c:v>0.114</c:v>
                </c:pt>
                <c:pt idx="7">
                  <c:v>9.6000000000000002E-2</c:v>
                </c:pt>
                <c:pt idx="8">
                  <c:v>0.11</c:v>
                </c:pt>
              </c:numCache>
            </c:numRef>
          </c:val>
        </c:ser>
        <c:dLbls>
          <c:dLblPos val="inEnd"/>
          <c:showLegendKey val="0"/>
          <c:showVal val="1"/>
          <c:showCatName val="0"/>
          <c:showSerName val="0"/>
          <c:showPercent val="0"/>
          <c:showBubbleSize val="0"/>
        </c:dLbls>
        <c:gapWidth val="41"/>
        <c:axId val="270250880"/>
        <c:axId val="270251272"/>
      </c:barChart>
      <c:catAx>
        <c:axId val="27025088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65000"/>
                    <a:lumOff val="35000"/>
                  </a:schemeClr>
                </a:solidFill>
                <a:effectLst/>
                <a:latin typeface="+mn-lt"/>
                <a:ea typeface="+mn-ea"/>
                <a:cs typeface="+mn-cs"/>
              </a:defRPr>
            </a:pPr>
            <a:endParaRPr lang="en-US"/>
          </a:p>
        </c:txPr>
        <c:crossAx val="270251272"/>
        <c:crosses val="autoZero"/>
        <c:auto val="1"/>
        <c:lblAlgn val="ctr"/>
        <c:lblOffset val="100"/>
        <c:noMultiLvlLbl val="0"/>
      </c:catAx>
      <c:valAx>
        <c:axId val="270251272"/>
        <c:scaling>
          <c:orientation val="minMax"/>
        </c:scaling>
        <c:delete val="1"/>
        <c:axPos val="l"/>
        <c:numFmt formatCode="0.00%" sourceLinked="1"/>
        <c:majorTickMark val="none"/>
        <c:minorTickMark val="none"/>
        <c:tickLblPos val="nextTo"/>
        <c:crossAx val="270250880"/>
        <c:crosses val="autoZero"/>
        <c:crossBetween val="between"/>
      </c:valAx>
      <c:spPr>
        <a:noFill/>
        <a:ln>
          <a:noFill/>
        </a:ln>
        <a:effectLst/>
      </c:spPr>
    </c:plotArea>
    <c:plotVisOnly val="1"/>
    <c:dispBlanksAs val="gap"/>
    <c:showDLblsOverMax val="0"/>
  </c:chart>
  <c: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Sheet1!$C$1</c:f>
              <c:strCache>
                <c:ptCount val="1"/>
                <c:pt idx="0">
                  <c:v>Rate</c:v>
                </c:pt>
              </c:strCache>
            </c:strRef>
          </c:tx>
          <c:spPr>
            <a:gradFill>
              <a:gsLst>
                <a:gs pos="0">
                  <a:schemeClr val="accent1"/>
                </a:gs>
                <a:gs pos="100000">
                  <a:schemeClr val="accent1">
                    <a:lumMod val="84000"/>
                  </a:schemeClr>
                </a:gs>
              </a:gsLst>
              <a:lin ang="5400000" scaled="1"/>
            </a:gradFill>
            <a:ln>
              <a:noFill/>
            </a:ln>
            <a:effectLst>
              <a:outerShdw blurRad="76200" dir="18900000" sy="23000" kx="-1200000" algn="bl" rotWithShape="0">
                <a:prstClr val="black">
                  <a:alpha val="20000"/>
                </a:prstClr>
              </a:outerShdw>
            </a:effectLst>
          </c:spPr>
          <c:invertIfNegative val="0"/>
          <c:dPt>
            <c:idx val="0"/>
            <c:invertIfNegative val="0"/>
            <c:bubble3D val="0"/>
            <c:spPr>
              <a:solidFill>
                <a:schemeClr val="accent6">
                  <a:lumMod val="60000"/>
                  <a:lumOff val="40000"/>
                </a:schemeClr>
              </a:solidFill>
              <a:ln>
                <a:noFill/>
              </a:ln>
              <a:effectLst>
                <a:outerShdw blurRad="76200" dir="18900000" sy="23000" kx="-1200000" algn="bl" rotWithShape="0">
                  <a:prstClr val="black">
                    <a:alpha val="20000"/>
                  </a:prstClr>
                </a:outerShdw>
              </a:effectLst>
            </c:spPr>
          </c:dPt>
          <c:dPt>
            <c:idx val="2"/>
            <c:invertIfNegative val="0"/>
            <c:bubble3D val="0"/>
            <c:spPr>
              <a:solidFill>
                <a:srgbClr val="FFC000"/>
              </a:solidFill>
              <a:ln>
                <a:noFill/>
              </a:ln>
              <a:effectLst>
                <a:outerShdw blurRad="76200" dir="18900000" sy="23000" kx="-1200000" algn="bl" rotWithShape="0">
                  <a:prstClr val="black">
                    <a:alpha val="20000"/>
                  </a:prstClr>
                </a:outerShdw>
              </a:effectLst>
            </c:spPr>
          </c:dPt>
          <c:dPt>
            <c:idx val="3"/>
            <c:invertIfNegative val="0"/>
            <c:bubble3D val="0"/>
            <c:spPr>
              <a:solidFill>
                <a:schemeClr val="accent2">
                  <a:lumMod val="75000"/>
                </a:schemeClr>
              </a:solidFill>
              <a:ln>
                <a:noFill/>
              </a:ln>
              <a:effectLst>
                <a:outerShdw blurRad="76200" dir="18900000" sy="23000" kx="-1200000" algn="bl" rotWithShape="0">
                  <a:prstClr val="black">
                    <a:alpha val="20000"/>
                  </a:prstClr>
                </a:outerShdw>
              </a:effectLst>
            </c:spPr>
          </c:dPt>
          <c:dPt>
            <c:idx val="4"/>
            <c:invertIfNegative val="0"/>
            <c:bubble3D val="0"/>
            <c:spPr>
              <a:solidFill>
                <a:schemeClr val="accent2">
                  <a:lumMod val="75000"/>
                </a:schemeClr>
              </a:solidFill>
              <a:ln>
                <a:noFill/>
              </a:ln>
              <a:effectLst>
                <a:outerShdw blurRad="76200" dir="18900000" sy="23000" kx="-1200000" algn="bl" rotWithShape="0">
                  <a:prstClr val="black">
                    <a:alpha val="20000"/>
                  </a:prstClr>
                </a:outerShdw>
              </a:effectLst>
            </c:spPr>
          </c:dPt>
          <c:dPt>
            <c:idx val="5"/>
            <c:invertIfNegative val="0"/>
            <c:bubble3D val="0"/>
            <c:spPr>
              <a:solidFill>
                <a:schemeClr val="accent2">
                  <a:lumMod val="75000"/>
                </a:schemeClr>
              </a:solidFill>
              <a:ln>
                <a:noFill/>
              </a:ln>
              <a:effectLst>
                <a:outerShdw blurRad="76200" dir="18900000" sy="23000" kx="-1200000" algn="bl" rotWithShape="0">
                  <a:prstClr val="black">
                    <a:alpha val="20000"/>
                  </a:prstClr>
                </a:outerShdw>
              </a:effectLst>
            </c:spPr>
          </c:dPt>
          <c:dPt>
            <c:idx val="6"/>
            <c:invertIfNegative val="0"/>
            <c:bubble3D val="0"/>
            <c:spPr>
              <a:solidFill>
                <a:schemeClr val="accent2">
                  <a:lumMod val="75000"/>
                </a:schemeClr>
              </a:solidFill>
              <a:ln>
                <a:noFill/>
              </a:ln>
              <a:effectLst>
                <a:outerShdw blurRad="76200" dir="18900000" sy="23000" kx="-1200000" algn="bl" rotWithShape="0">
                  <a:prstClr val="black">
                    <a:alpha val="20000"/>
                  </a:prstClr>
                </a:outerShdw>
              </a:effectLst>
            </c:spPr>
          </c:dPt>
          <c:dPt>
            <c:idx val="7"/>
            <c:invertIfNegative val="0"/>
            <c:bubble3D val="0"/>
            <c:spPr>
              <a:solidFill>
                <a:srgbClr val="00B0F0"/>
              </a:solidFill>
              <a:ln>
                <a:noFill/>
              </a:ln>
              <a:effectLst>
                <a:outerShdw blurRad="76200" dir="18900000" sy="23000" kx="-1200000" algn="bl" rotWithShape="0">
                  <a:prstClr val="black">
                    <a:alpha val="20000"/>
                  </a:prstClr>
                </a:outerShdw>
              </a:effectLst>
            </c:spPr>
          </c:dPt>
          <c:dPt>
            <c:idx val="8"/>
            <c:invertIfNegative val="0"/>
            <c:bubble3D val="0"/>
            <c:spPr>
              <a:solidFill>
                <a:srgbClr val="00B0F0"/>
              </a:solidFill>
              <a:ln>
                <a:noFill/>
              </a:ln>
              <a:effectLst>
                <a:outerShdw blurRad="76200" dir="18900000" sy="23000" kx="-1200000" algn="bl" rotWithShape="0">
                  <a:prstClr val="black">
                    <a:alpha val="20000"/>
                  </a:prstClr>
                </a:outerShdw>
              </a:effectLst>
            </c:spPr>
          </c:dPt>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multiLvlStrRef>
              <c:f>Sheet1!$A$2:$B$10</c:f>
              <c:multiLvlStrCache>
                <c:ptCount val="9"/>
                <c:lvl>
                  <c:pt idx="0">
                    <c:v>Current</c:v>
                  </c:pt>
                  <c:pt idx="1">
                    <c:v>U Bookend</c:v>
                  </c:pt>
                  <c:pt idx="2">
                    <c:v>L Bookend no CC activated</c:v>
                  </c:pt>
                  <c:pt idx="3">
                    <c:v>L Bookend with CC activated</c:v>
                  </c:pt>
                  <c:pt idx="4">
                    <c:v>L Bookend with CC activated</c:v>
                  </c:pt>
                  <c:pt idx="5">
                    <c:v>L Bookend with CC activated</c:v>
                  </c:pt>
                  <c:pt idx="6">
                    <c:v>L Bookend with CC activated</c:v>
                  </c:pt>
                  <c:pt idx="7">
                    <c:v>2020 valuation</c:v>
                  </c:pt>
                  <c:pt idx="8">
                    <c:v>2020 valuation</c:v>
                  </c:pt>
                </c:lvl>
                <c:lvl>
                  <c:pt idx="0">
                    <c:v>Apr-19</c:v>
                  </c:pt>
                  <c:pt idx="1">
                    <c:v>Oct-19</c:v>
                  </c:pt>
                  <c:pt idx="2">
                    <c:v>Oct-19</c:v>
                  </c:pt>
                  <c:pt idx="3">
                    <c:v>Oct-19</c:v>
                  </c:pt>
                  <c:pt idx="4">
                    <c:v>Oct-20</c:v>
                  </c:pt>
                  <c:pt idx="5">
                    <c:v>Oct-21</c:v>
                  </c:pt>
                  <c:pt idx="6">
                    <c:v>Oct-22</c:v>
                  </c:pt>
                  <c:pt idx="7">
                    <c:v>Oct-19</c:v>
                  </c:pt>
                  <c:pt idx="8">
                    <c:v>Oct-21</c:v>
                  </c:pt>
                </c:lvl>
              </c:multiLvlStrCache>
            </c:multiLvlStrRef>
          </c:cat>
          <c:val>
            <c:numRef>
              <c:f>Sheet1!$C$2:$C$10</c:f>
              <c:numCache>
                <c:formatCode>0.00%</c:formatCode>
                <c:ptCount val="9"/>
                <c:pt idx="0">
                  <c:v>8.7999999999999995E-2</c:v>
                </c:pt>
                <c:pt idx="1">
                  <c:v>0.107</c:v>
                </c:pt>
                <c:pt idx="2">
                  <c:v>9.2999999999999999E-2</c:v>
                </c:pt>
                <c:pt idx="3">
                  <c:v>9.2999999999999999E-2</c:v>
                </c:pt>
                <c:pt idx="4">
                  <c:v>0.1</c:v>
                </c:pt>
                <c:pt idx="5">
                  <c:v>0.107</c:v>
                </c:pt>
                <c:pt idx="6">
                  <c:v>0.114</c:v>
                </c:pt>
                <c:pt idx="7">
                  <c:v>9.6000000000000002E-2</c:v>
                </c:pt>
                <c:pt idx="8">
                  <c:v>0.11</c:v>
                </c:pt>
              </c:numCache>
            </c:numRef>
          </c:val>
        </c:ser>
        <c:dLbls>
          <c:dLblPos val="inEnd"/>
          <c:showLegendKey val="0"/>
          <c:showVal val="1"/>
          <c:showCatName val="0"/>
          <c:showSerName val="0"/>
          <c:showPercent val="0"/>
          <c:showBubbleSize val="0"/>
        </c:dLbls>
        <c:gapWidth val="41"/>
        <c:axId val="270252056"/>
        <c:axId val="270252448"/>
      </c:barChart>
      <c:catAx>
        <c:axId val="27025205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65000"/>
                    <a:lumOff val="35000"/>
                  </a:schemeClr>
                </a:solidFill>
                <a:effectLst/>
                <a:latin typeface="+mn-lt"/>
                <a:ea typeface="+mn-ea"/>
                <a:cs typeface="+mn-cs"/>
              </a:defRPr>
            </a:pPr>
            <a:endParaRPr lang="en-US"/>
          </a:p>
        </c:txPr>
        <c:crossAx val="270252448"/>
        <c:crosses val="autoZero"/>
        <c:auto val="1"/>
        <c:lblAlgn val="ctr"/>
        <c:lblOffset val="100"/>
        <c:noMultiLvlLbl val="0"/>
      </c:catAx>
      <c:valAx>
        <c:axId val="270252448"/>
        <c:scaling>
          <c:orientation val="minMax"/>
        </c:scaling>
        <c:delete val="1"/>
        <c:axPos val="l"/>
        <c:numFmt formatCode="0.00%" sourceLinked="1"/>
        <c:majorTickMark val="none"/>
        <c:minorTickMark val="none"/>
        <c:tickLblPos val="nextTo"/>
        <c:crossAx val="270252056"/>
        <c:crosses val="autoZero"/>
        <c:crossBetween val="between"/>
      </c:valAx>
      <c:spPr>
        <a:noFill/>
        <a:ln>
          <a:noFill/>
        </a:ln>
        <a:effectLst/>
      </c:spPr>
    </c:plotArea>
    <c:plotVisOnly val="1"/>
    <c:dispBlanksAs val="gap"/>
    <c:showDLblsOverMax val="0"/>
  </c:chart>
  <c: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Sheet2!$C$1</c:f>
              <c:strCache>
                <c:ptCount val="1"/>
                <c:pt idx="0">
                  <c:v>Rate</c:v>
                </c:pt>
              </c:strCache>
            </c:strRef>
          </c:tx>
          <c:spPr>
            <a:gradFill>
              <a:gsLst>
                <a:gs pos="0">
                  <a:schemeClr val="accent1"/>
                </a:gs>
                <a:gs pos="100000">
                  <a:schemeClr val="accent1">
                    <a:lumMod val="84000"/>
                  </a:schemeClr>
                </a:gs>
              </a:gsLst>
              <a:lin ang="5400000" scaled="1"/>
            </a:gradFill>
            <a:ln>
              <a:noFill/>
            </a:ln>
            <a:effectLst>
              <a:outerShdw blurRad="76200" dir="18900000" sy="23000" kx="-1200000" algn="bl" rotWithShape="0">
                <a:prstClr val="black">
                  <a:alpha val="20000"/>
                </a:prstClr>
              </a:outerShdw>
            </a:effectLst>
          </c:spPr>
          <c:invertIfNegative val="0"/>
          <c:dPt>
            <c:idx val="0"/>
            <c:invertIfNegative val="0"/>
            <c:bubble3D val="0"/>
            <c:spPr>
              <a:solidFill>
                <a:schemeClr val="accent6">
                  <a:lumMod val="60000"/>
                  <a:lumOff val="40000"/>
                </a:schemeClr>
              </a:solidFill>
              <a:ln>
                <a:noFill/>
              </a:ln>
              <a:effectLst>
                <a:outerShdw blurRad="76200" dir="18900000" sy="23000" kx="-1200000" algn="bl" rotWithShape="0">
                  <a:prstClr val="black">
                    <a:alpha val="20000"/>
                  </a:prstClr>
                </a:outerShdw>
              </a:effectLst>
            </c:spPr>
          </c:dPt>
          <c:dPt>
            <c:idx val="2"/>
            <c:invertIfNegative val="0"/>
            <c:bubble3D val="0"/>
            <c:spPr>
              <a:solidFill>
                <a:srgbClr val="FFC000"/>
              </a:solidFill>
              <a:ln>
                <a:noFill/>
              </a:ln>
              <a:effectLst>
                <a:outerShdw blurRad="76200" dir="18900000" sy="23000" kx="-1200000" algn="bl" rotWithShape="0">
                  <a:prstClr val="black">
                    <a:alpha val="20000"/>
                  </a:prstClr>
                </a:outerShdw>
              </a:effectLst>
            </c:spPr>
          </c:dPt>
          <c:dPt>
            <c:idx val="3"/>
            <c:invertIfNegative val="0"/>
            <c:bubble3D val="0"/>
            <c:spPr>
              <a:solidFill>
                <a:schemeClr val="accent2">
                  <a:lumMod val="75000"/>
                </a:schemeClr>
              </a:solidFill>
              <a:ln>
                <a:noFill/>
              </a:ln>
              <a:effectLst>
                <a:outerShdw blurRad="76200" dir="18900000" sy="23000" kx="-1200000" algn="bl" rotWithShape="0">
                  <a:prstClr val="black">
                    <a:alpha val="20000"/>
                  </a:prstClr>
                </a:outerShdw>
              </a:effectLst>
            </c:spPr>
          </c:dPt>
          <c:dPt>
            <c:idx val="4"/>
            <c:invertIfNegative val="0"/>
            <c:bubble3D val="0"/>
            <c:spPr>
              <a:solidFill>
                <a:schemeClr val="accent2">
                  <a:lumMod val="75000"/>
                </a:schemeClr>
              </a:solidFill>
              <a:ln>
                <a:noFill/>
              </a:ln>
              <a:effectLst>
                <a:outerShdw blurRad="76200" dir="18900000" sy="23000" kx="-1200000" algn="bl" rotWithShape="0">
                  <a:prstClr val="black">
                    <a:alpha val="20000"/>
                  </a:prstClr>
                </a:outerShdw>
              </a:effectLst>
            </c:spPr>
          </c:dPt>
          <c:dPt>
            <c:idx val="5"/>
            <c:invertIfNegative val="0"/>
            <c:bubble3D val="0"/>
            <c:spPr>
              <a:solidFill>
                <a:schemeClr val="accent2">
                  <a:lumMod val="75000"/>
                </a:schemeClr>
              </a:solidFill>
              <a:ln>
                <a:noFill/>
              </a:ln>
              <a:effectLst>
                <a:outerShdw blurRad="76200" dir="18900000" sy="23000" kx="-1200000" algn="bl" rotWithShape="0">
                  <a:prstClr val="black">
                    <a:alpha val="20000"/>
                  </a:prstClr>
                </a:outerShdw>
              </a:effectLst>
            </c:spPr>
          </c:dPt>
          <c:dPt>
            <c:idx val="6"/>
            <c:invertIfNegative val="0"/>
            <c:bubble3D val="0"/>
            <c:spPr>
              <a:solidFill>
                <a:schemeClr val="accent2">
                  <a:lumMod val="75000"/>
                </a:schemeClr>
              </a:solidFill>
              <a:ln>
                <a:noFill/>
              </a:ln>
              <a:effectLst>
                <a:outerShdw blurRad="76200" dir="18900000" sy="23000" kx="-1200000" algn="bl" rotWithShape="0">
                  <a:prstClr val="black">
                    <a:alpha val="20000"/>
                  </a:prstClr>
                </a:outerShdw>
              </a:effectLst>
            </c:spPr>
          </c:dPt>
          <c:dPt>
            <c:idx val="7"/>
            <c:invertIfNegative val="0"/>
            <c:bubble3D val="0"/>
            <c:spPr>
              <a:solidFill>
                <a:srgbClr val="00B0F0"/>
              </a:solidFill>
              <a:ln>
                <a:noFill/>
              </a:ln>
              <a:effectLst>
                <a:outerShdw blurRad="76200" dir="18900000" sy="23000" kx="-1200000" algn="bl" rotWithShape="0">
                  <a:prstClr val="black">
                    <a:alpha val="20000"/>
                  </a:prstClr>
                </a:outerShdw>
              </a:effectLst>
            </c:spPr>
          </c:dPt>
          <c:dPt>
            <c:idx val="8"/>
            <c:invertIfNegative val="0"/>
            <c:bubble3D val="0"/>
            <c:spPr>
              <a:solidFill>
                <a:srgbClr val="00B0F0"/>
              </a:solidFill>
              <a:ln>
                <a:noFill/>
              </a:ln>
              <a:effectLst>
                <a:outerShdw blurRad="76200" dir="18900000" sy="23000" kx="-1200000" algn="bl" rotWithShape="0">
                  <a:prstClr val="black">
                    <a:alpha val="20000"/>
                  </a:prstClr>
                </a:outerShdw>
              </a:effectLst>
            </c:spPr>
          </c:dPt>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multiLvlStrRef>
              <c:f>Sheet2!$A$2:$B$10</c:f>
              <c:multiLvlStrCache>
                <c:ptCount val="9"/>
                <c:lvl>
                  <c:pt idx="0">
                    <c:v>Current</c:v>
                  </c:pt>
                  <c:pt idx="1">
                    <c:v>U Bookend</c:v>
                  </c:pt>
                  <c:pt idx="2">
                    <c:v>L Bookend no CC activated</c:v>
                  </c:pt>
                  <c:pt idx="3">
                    <c:v>L Bookend with CC activated</c:v>
                  </c:pt>
                  <c:pt idx="4">
                    <c:v>L Bookend with CC activated</c:v>
                  </c:pt>
                  <c:pt idx="5">
                    <c:v>L Bookend with CC activated</c:v>
                  </c:pt>
                  <c:pt idx="6">
                    <c:v>L Bookend with CC activated</c:v>
                  </c:pt>
                  <c:pt idx="7">
                    <c:v>2020 valuation</c:v>
                  </c:pt>
                  <c:pt idx="8">
                    <c:v>2020 valuation</c:v>
                  </c:pt>
                </c:lvl>
                <c:lvl>
                  <c:pt idx="0">
                    <c:v>Apr-19</c:v>
                  </c:pt>
                  <c:pt idx="1">
                    <c:v>Oct-19</c:v>
                  </c:pt>
                  <c:pt idx="2">
                    <c:v>Oct-19</c:v>
                  </c:pt>
                  <c:pt idx="3">
                    <c:v>Oct-19</c:v>
                  </c:pt>
                  <c:pt idx="4">
                    <c:v>Oct-20</c:v>
                  </c:pt>
                  <c:pt idx="5">
                    <c:v>Oct-21</c:v>
                  </c:pt>
                  <c:pt idx="6">
                    <c:v>Oct-22</c:v>
                  </c:pt>
                  <c:pt idx="7">
                    <c:v>Oct-19</c:v>
                  </c:pt>
                  <c:pt idx="8">
                    <c:v>Oct-21</c:v>
                  </c:pt>
                </c:lvl>
              </c:multiLvlStrCache>
            </c:multiLvlStrRef>
          </c:cat>
          <c:val>
            <c:numRef>
              <c:f>Sheet2!$C$2:$C$10</c:f>
              <c:numCache>
                <c:formatCode>0.00%</c:formatCode>
                <c:ptCount val="9"/>
                <c:pt idx="0">
                  <c:v>0.19500000000000001</c:v>
                </c:pt>
                <c:pt idx="1">
                  <c:v>0.23</c:v>
                </c:pt>
                <c:pt idx="2">
                  <c:v>0.20399999999999999</c:v>
                </c:pt>
                <c:pt idx="3">
                  <c:v>0.20399999999999999</c:v>
                </c:pt>
                <c:pt idx="4">
                  <c:v>0.217</c:v>
                </c:pt>
                <c:pt idx="5">
                  <c:v>0.23</c:v>
                </c:pt>
                <c:pt idx="6">
                  <c:v>0.24299999999999999</c:v>
                </c:pt>
                <c:pt idx="7">
                  <c:v>0.21099999999999999</c:v>
                </c:pt>
                <c:pt idx="8">
                  <c:v>0.23699999999999999</c:v>
                </c:pt>
              </c:numCache>
            </c:numRef>
          </c:val>
        </c:ser>
        <c:dLbls>
          <c:dLblPos val="inEnd"/>
          <c:showLegendKey val="0"/>
          <c:showVal val="1"/>
          <c:showCatName val="0"/>
          <c:showSerName val="0"/>
          <c:showPercent val="0"/>
          <c:showBubbleSize val="0"/>
        </c:dLbls>
        <c:gapWidth val="41"/>
        <c:axId val="270253232"/>
        <c:axId val="270253624"/>
      </c:barChart>
      <c:catAx>
        <c:axId val="27025323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65000"/>
                    <a:lumOff val="35000"/>
                  </a:schemeClr>
                </a:solidFill>
                <a:effectLst/>
                <a:latin typeface="+mn-lt"/>
                <a:ea typeface="+mn-ea"/>
                <a:cs typeface="+mn-cs"/>
              </a:defRPr>
            </a:pPr>
            <a:endParaRPr lang="en-US"/>
          </a:p>
        </c:txPr>
        <c:crossAx val="270253624"/>
        <c:crosses val="autoZero"/>
        <c:auto val="1"/>
        <c:lblAlgn val="ctr"/>
        <c:lblOffset val="100"/>
        <c:noMultiLvlLbl val="0"/>
      </c:catAx>
      <c:valAx>
        <c:axId val="270253624"/>
        <c:scaling>
          <c:orientation val="minMax"/>
        </c:scaling>
        <c:delete val="1"/>
        <c:axPos val="l"/>
        <c:numFmt formatCode="0.00%" sourceLinked="1"/>
        <c:majorTickMark val="none"/>
        <c:minorTickMark val="none"/>
        <c:tickLblPos val="nextTo"/>
        <c:crossAx val="270253232"/>
        <c:crosses val="autoZero"/>
        <c:crossBetween val="between"/>
      </c:valAx>
      <c:spPr>
        <a:noFill/>
        <a:ln>
          <a:noFill/>
        </a:ln>
        <a:effectLst/>
      </c:spPr>
    </c:plotArea>
    <c:plotVisOnly val="1"/>
    <c:dispBlanksAs val="gap"/>
    <c:showDLblsOverMax val="0"/>
  </c:chart>
  <c: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Sheet4!$C$1</c:f>
              <c:strCache>
                <c:ptCount val="1"/>
                <c:pt idx="0">
                  <c:v>Rate</c:v>
                </c:pt>
              </c:strCache>
            </c:strRef>
          </c:tx>
          <c:spPr>
            <a:gradFill>
              <a:gsLst>
                <a:gs pos="0">
                  <a:schemeClr val="accent1"/>
                </a:gs>
                <a:gs pos="100000">
                  <a:schemeClr val="accent1">
                    <a:lumMod val="84000"/>
                  </a:schemeClr>
                </a:gs>
              </a:gsLst>
              <a:lin ang="5400000" scaled="1"/>
            </a:gradFill>
            <a:ln>
              <a:noFill/>
            </a:ln>
            <a:effectLst>
              <a:outerShdw blurRad="76200" dir="18900000" sy="23000" kx="-1200000" algn="bl" rotWithShape="0">
                <a:prstClr val="black">
                  <a:alpha val="20000"/>
                </a:prstClr>
              </a:outerShdw>
            </a:effectLst>
          </c:spPr>
          <c:invertIfNegative val="0"/>
          <c:dPt>
            <c:idx val="0"/>
            <c:invertIfNegative val="0"/>
            <c:bubble3D val="0"/>
            <c:spPr>
              <a:solidFill>
                <a:srgbClr val="92D050"/>
              </a:solidFill>
              <a:ln>
                <a:noFill/>
              </a:ln>
              <a:effectLst>
                <a:outerShdw blurRad="76200" dir="18900000" sy="23000" kx="-1200000" algn="bl" rotWithShape="0">
                  <a:prstClr val="black">
                    <a:alpha val="20000"/>
                  </a:prstClr>
                </a:outerShdw>
              </a:effectLst>
            </c:spPr>
          </c:dPt>
          <c:dPt>
            <c:idx val="1"/>
            <c:invertIfNegative val="0"/>
            <c:bubble3D val="0"/>
            <c:spPr>
              <a:solidFill>
                <a:schemeClr val="accent2">
                  <a:lumMod val="60000"/>
                  <a:lumOff val="40000"/>
                </a:schemeClr>
              </a:solidFill>
              <a:ln>
                <a:noFill/>
              </a:ln>
              <a:effectLst>
                <a:outerShdw blurRad="76200" dir="18900000" sy="23000" kx="-1200000" algn="bl" rotWithShape="0">
                  <a:prstClr val="black">
                    <a:alpha val="20000"/>
                  </a:prstClr>
                </a:outerShdw>
              </a:effectLst>
            </c:spPr>
          </c:dPt>
          <c:dPt>
            <c:idx val="2"/>
            <c:invertIfNegative val="0"/>
            <c:bubble3D val="0"/>
            <c:spPr>
              <a:noFill/>
              <a:ln>
                <a:noFill/>
              </a:ln>
              <a:effectLst>
                <a:outerShdw blurRad="76200" dir="18900000" sy="23000" kx="-1200000" algn="bl" rotWithShape="0">
                  <a:prstClr val="black">
                    <a:alpha val="20000"/>
                  </a:prstClr>
                </a:outerShdw>
              </a:effectLst>
            </c:spPr>
          </c:dPt>
          <c:dPt>
            <c:idx val="3"/>
            <c:invertIfNegative val="0"/>
            <c:bubble3D val="0"/>
            <c:spPr>
              <a:solidFill>
                <a:schemeClr val="accent2">
                  <a:lumMod val="60000"/>
                  <a:lumOff val="40000"/>
                </a:schemeClr>
              </a:solidFill>
              <a:ln>
                <a:noFill/>
              </a:ln>
              <a:effectLst>
                <a:outerShdw blurRad="76200" dir="18900000" sy="23000" kx="-1200000" algn="bl" rotWithShape="0">
                  <a:prstClr val="black">
                    <a:alpha val="20000"/>
                  </a:prstClr>
                </a:outerShdw>
              </a:effectLst>
            </c:spPr>
          </c:dPt>
          <c:dPt>
            <c:idx val="4"/>
            <c:invertIfNegative val="0"/>
            <c:bubble3D val="0"/>
            <c:spPr>
              <a:noFill/>
              <a:ln>
                <a:noFill/>
              </a:ln>
              <a:effectLst>
                <a:outerShdw blurRad="76200" dir="18900000" sy="23000" kx="-1200000" algn="bl" rotWithShape="0">
                  <a:prstClr val="black">
                    <a:alpha val="20000"/>
                  </a:prstClr>
                </a:outerShdw>
              </a:effectLst>
            </c:spPr>
          </c:dPt>
          <c:dPt>
            <c:idx val="5"/>
            <c:invertIfNegative val="0"/>
            <c:bubble3D val="0"/>
            <c:spPr>
              <a:solidFill>
                <a:schemeClr val="accent2">
                  <a:lumMod val="60000"/>
                  <a:lumOff val="40000"/>
                </a:schemeClr>
              </a:solidFill>
              <a:ln>
                <a:noFill/>
              </a:ln>
              <a:effectLst>
                <a:outerShdw blurRad="76200" dir="18900000" sy="23000" kx="-1200000" algn="bl" rotWithShape="0">
                  <a:prstClr val="black">
                    <a:alpha val="20000"/>
                  </a:prstClr>
                </a:outerShdw>
              </a:effectLst>
            </c:spPr>
          </c:dPt>
          <c:dPt>
            <c:idx val="6"/>
            <c:invertIfNegative val="0"/>
            <c:bubble3D val="0"/>
            <c:spPr>
              <a:noFill/>
              <a:ln>
                <a:noFill/>
              </a:ln>
              <a:effectLst>
                <a:outerShdw blurRad="76200" dir="18900000" sy="23000" kx="-1200000" algn="bl" rotWithShape="0">
                  <a:prstClr val="black">
                    <a:alpha val="20000"/>
                  </a:prstClr>
                </a:outerShdw>
              </a:effectLst>
            </c:spPr>
          </c:dPt>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multiLvlStrRef>
              <c:f>Sheet4!$A$2:$B$8</c:f>
              <c:multiLvlStrCache>
                <c:ptCount val="7"/>
                <c:lvl>
                  <c:pt idx="0">
                    <c:v>Current Member</c:v>
                  </c:pt>
                  <c:pt idx="1">
                    <c:v>Backstop Member</c:v>
                  </c:pt>
                  <c:pt idx="2">
                    <c:v>Proposed Member</c:v>
                  </c:pt>
                  <c:pt idx="3">
                    <c:v>Backstop Member</c:v>
                  </c:pt>
                  <c:pt idx="4">
                    <c:v>Proposed Member</c:v>
                  </c:pt>
                  <c:pt idx="5">
                    <c:v>Backstop Member</c:v>
                  </c:pt>
                  <c:pt idx="6">
                    <c:v>Proposed Member</c:v>
                  </c:pt>
                </c:lvl>
                <c:lvl>
                  <c:pt idx="0">
                    <c:v>Apr-19</c:v>
                  </c:pt>
                  <c:pt idx="1">
                    <c:v>Oct-19</c:v>
                  </c:pt>
                  <c:pt idx="2">
                    <c:v>Oct-19</c:v>
                  </c:pt>
                  <c:pt idx="3">
                    <c:v>Apr-20</c:v>
                  </c:pt>
                  <c:pt idx="4">
                    <c:v>Apr-20</c:v>
                  </c:pt>
                  <c:pt idx="5">
                    <c:v>Oct-21</c:v>
                  </c:pt>
                  <c:pt idx="6">
                    <c:v>Oct-21</c:v>
                  </c:pt>
                </c:lvl>
              </c:multiLvlStrCache>
            </c:multiLvlStrRef>
          </c:cat>
          <c:val>
            <c:numRef>
              <c:f>Sheet4!$C$2:$C$8</c:f>
              <c:numCache>
                <c:formatCode>0.00%</c:formatCode>
                <c:ptCount val="7"/>
                <c:pt idx="0">
                  <c:v>8.7999999999999995E-2</c:v>
                </c:pt>
                <c:pt idx="1">
                  <c:v>0.104</c:v>
                </c:pt>
                <c:pt idx="2">
                  <c:v>9.6000000000000002E-2</c:v>
                </c:pt>
                <c:pt idx="3">
                  <c:v>0.114</c:v>
                </c:pt>
                <c:pt idx="4">
                  <c:v>9.6000000000000002E-2</c:v>
                </c:pt>
                <c:pt idx="5">
                  <c:v>0.114</c:v>
                </c:pt>
                <c:pt idx="6">
                  <c:v>0.11</c:v>
                </c:pt>
              </c:numCache>
            </c:numRef>
          </c:val>
        </c:ser>
        <c:dLbls>
          <c:dLblPos val="inEnd"/>
          <c:showLegendKey val="0"/>
          <c:showVal val="1"/>
          <c:showCatName val="0"/>
          <c:showSerName val="0"/>
          <c:showPercent val="0"/>
          <c:showBubbleSize val="0"/>
        </c:dLbls>
        <c:gapWidth val="41"/>
        <c:axId val="270254408"/>
        <c:axId val="270334584"/>
      </c:barChart>
      <c:catAx>
        <c:axId val="27025440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65000"/>
                    <a:lumOff val="35000"/>
                  </a:schemeClr>
                </a:solidFill>
                <a:effectLst/>
                <a:latin typeface="+mn-lt"/>
                <a:ea typeface="+mn-ea"/>
                <a:cs typeface="+mn-cs"/>
              </a:defRPr>
            </a:pPr>
            <a:endParaRPr lang="en-US"/>
          </a:p>
        </c:txPr>
        <c:crossAx val="270334584"/>
        <c:crosses val="autoZero"/>
        <c:auto val="1"/>
        <c:lblAlgn val="ctr"/>
        <c:lblOffset val="100"/>
        <c:noMultiLvlLbl val="0"/>
      </c:catAx>
      <c:valAx>
        <c:axId val="270334584"/>
        <c:scaling>
          <c:orientation val="minMax"/>
        </c:scaling>
        <c:delete val="1"/>
        <c:axPos val="l"/>
        <c:numFmt formatCode="0.00%" sourceLinked="1"/>
        <c:majorTickMark val="none"/>
        <c:minorTickMark val="none"/>
        <c:tickLblPos val="nextTo"/>
        <c:crossAx val="270254408"/>
        <c:crosses val="autoZero"/>
        <c:crossBetween val="between"/>
      </c:valAx>
      <c:spPr>
        <a:noFill/>
        <a:ln>
          <a:noFill/>
        </a:ln>
        <a:effectLst/>
      </c:spPr>
    </c:plotArea>
    <c:plotVisOnly val="1"/>
    <c:dispBlanksAs val="gap"/>
    <c:showDLblsOverMax val="0"/>
  </c:chart>
  <c: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Sheet4!$C$1</c:f>
              <c:strCache>
                <c:ptCount val="1"/>
                <c:pt idx="0">
                  <c:v>Rate</c:v>
                </c:pt>
              </c:strCache>
            </c:strRef>
          </c:tx>
          <c:spPr>
            <a:gradFill>
              <a:gsLst>
                <a:gs pos="0">
                  <a:schemeClr val="accent1"/>
                </a:gs>
                <a:gs pos="100000">
                  <a:schemeClr val="accent1">
                    <a:lumMod val="84000"/>
                  </a:schemeClr>
                </a:gs>
              </a:gsLst>
              <a:lin ang="5400000" scaled="1"/>
            </a:gradFill>
            <a:ln>
              <a:noFill/>
            </a:ln>
            <a:effectLst>
              <a:outerShdw blurRad="76200" dir="18900000" sy="23000" kx="-1200000" algn="bl" rotWithShape="0">
                <a:prstClr val="black">
                  <a:alpha val="20000"/>
                </a:prstClr>
              </a:outerShdw>
            </a:effectLst>
          </c:spPr>
          <c:invertIfNegative val="0"/>
          <c:dPt>
            <c:idx val="0"/>
            <c:invertIfNegative val="0"/>
            <c:bubble3D val="0"/>
            <c:spPr>
              <a:solidFill>
                <a:srgbClr val="92D050"/>
              </a:solidFill>
              <a:ln>
                <a:noFill/>
              </a:ln>
              <a:effectLst>
                <a:outerShdw blurRad="76200" dir="18900000" sy="23000" kx="-1200000" algn="bl" rotWithShape="0">
                  <a:prstClr val="black">
                    <a:alpha val="20000"/>
                  </a:prstClr>
                </a:outerShdw>
              </a:effectLst>
            </c:spPr>
          </c:dPt>
          <c:dPt>
            <c:idx val="1"/>
            <c:invertIfNegative val="0"/>
            <c:bubble3D val="0"/>
            <c:spPr>
              <a:solidFill>
                <a:schemeClr val="accent2">
                  <a:lumMod val="60000"/>
                  <a:lumOff val="40000"/>
                </a:schemeClr>
              </a:solidFill>
              <a:ln>
                <a:noFill/>
              </a:ln>
              <a:effectLst>
                <a:outerShdw blurRad="76200" dir="18900000" sy="23000" kx="-1200000" algn="bl" rotWithShape="0">
                  <a:prstClr val="black">
                    <a:alpha val="20000"/>
                  </a:prstClr>
                </a:outerShdw>
              </a:effectLst>
            </c:spPr>
          </c:dPt>
          <c:dPt>
            <c:idx val="3"/>
            <c:invertIfNegative val="0"/>
            <c:bubble3D val="0"/>
            <c:spPr>
              <a:solidFill>
                <a:schemeClr val="accent2">
                  <a:lumMod val="60000"/>
                  <a:lumOff val="40000"/>
                </a:schemeClr>
              </a:solidFill>
              <a:ln>
                <a:noFill/>
              </a:ln>
              <a:effectLst>
                <a:outerShdw blurRad="76200" dir="18900000" sy="23000" kx="-1200000" algn="bl" rotWithShape="0">
                  <a:prstClr val="black">
                    <a:alpha val="20000"/>
                  </a:prstClr>
                </a:outerShdw>
              </a:effectLst>
            </c:spPr>
          </c:dPt>
          <c:dPt>
            <c:idx val="5"/>
            <c:invertIfNegative val="0"/>
            <c:bubble3D val="0"/>
            <c:spPr>
              <a:solidFill>
                <a:schemeClr val="accent2">
                  <a:lumMod val="60000"/>
                  <a:lumOff val="40000"/>
                </a:schemeClr>
              </a:solidFill>
              <a:ln>
                <a:noFill/>
              </a:ln>
              <a:effectLst>
                <a:outerShdw blurRad="76200" dir="18900000" sy="23000" kx="-1200000" algn="bl" rotWithShape="0">
                  <a:prstClr val="black">
                    <a:alpha val="20000"/>
                  </a:prstClr>
                </a:outerShdw>
              </a:effectLst>
            </c:spPr>
          </c:dPt>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multiLvlStrRef>
              <c:f>Sheet4!$A$2:$B$8</c:f>
              <c:multiLvlStrCache>
                <c:ptCount val="7"/>
                <c:lvl>
                  <c:pt idx="0">
                    <c:v>Current Member</c:v>
                  </c:pt>
                  <c:pt idx="1">
                    <c:v>Backstop Member</c:v>
                  </c:pt>
                  <c:pt idx="2">
                    <c:v>Proposed Member</c:v>
                  </c:pt>
                  <c:pt idx="3">
                    <c:v>Backstop Member</c:v>
                  </c:pt>
                  <c:pt idx="4">
                    <c:v>Proposed Member</c:v>
                  </c:pt>
                  <c:pt idx="5">
                    <c:v>Backstop Member</c:v>
                  </c:pt>
                  <c:pt idx="6">
                    <c:v>Proposed Member</c:v>
                  </c:pt>
                </c:lvl>
                <c:lvl>
                  <c:pt idx="0">
                    <c:v>Apr-19</c:v>
                  </c:pt>
                  <c:pt idx="1">
                    <c:v>Oct-19</c:v>
                  </c:pt>
                  <c:pt idx="2">
                    <c:v>Oct-19</c:v>
                  </c:pt>
                  <c:pt idx="3">
                    <c:v>Apr-20</c:v>
                  </c:pt>
                  <c:pt idx="4">
                    <c:v>Apr-20</c:v>
                  </c:pt>
                  <c:pt idx="5">
                    <c:v>Oct-21</c:v>
                  </c:pt>
                  <c:pt idx="6">
                    <c:v>Oct-21</c:v>
                  </c:pt>
                </c:lvl>
              </c:multiLvlStrCache>
            </c:multiLvlStrRef>
          </c:cat>
          <c:val>
            <c:numRef>
              <c:f>Sheet4!$C$2:$C$8</c:f>
              <c:numCache>
                <c:formatCode>0.00%</c:formatCode>
                <c:ptCount val="7"/>
                <c:pt idx="0">
                  <c:v>8.7999999999999995E-2</c:v>
                </c:pt>
                <c:pt idx="1">
                  <c:v>0.104</c:v>
                </c:pt>
                <c:pt idx="2">
                  <c:v>9.6000000000000002E-2</c:v>
                </c:pt>
                <c:pt idx="3">
                  <c:v>0.114</c:v>
                </c:pt>
                <c:pt idx="4">
                  <c:v>9.6000000000000002E-2</c:v>
                </c:pt>
                <c:pt idx="5">
                  <c:v>0.114</c:v>
                </c:pt>
                <c:pt idx="6">
                  <c:v>0.11</c:v>
                </c:pt>
              </c:numCache>
            </c:numRef>
          </c:val>
        </c:ser>
        <c:dLbls>
          <c:dLblPos val="inEnd"/>
          <c:showLegendKey val="0"/>
          <c:showVal val="1"/>
          <c:showCatName val="0"/>
          <c:showSerName val="0"/>
          <c:showPercent val="0"/>
          <c:showBubbleSize val="0"/>
        </c:dLbls>
        <c:gapWidth val="41"/>
        <c:axId val="270334976"/>
        <c:axId val="270335368"/>
      </c:barChart>
      <c:catAx>
        <c:axId val="27033497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65000"/>
                    <a:lumOff val="35000"/>
                  </a:schemeClr>
                </a:solidFill>
                <a:effectLst/>
                <a:latin typeface="+mn-lt"/>
                <a:ea typeface="+mn-ea"/>
                <a:cs typeface="+mn-cs"/>
              </a:defRPr>
            </a:pPr>
            <a:endParaRPr lang="en-US"/>
          </a:p>
        </c:txPr>
        <c:crossAx val="270335368"/>
        <c:crosses val="autoZero"/>
        <c:auto val="1"/>
        <c:lblAlgn val="ctr"/>
        <c:lblOffset val="100"/>
        <c:noMultiLvlLbl val="0"/>
      </c:catAx>
      <c:valAx>
        <c:axId val="270335368"/>
        <c:scaling>
          <c:orientation val="minMax"/>
        </c:scaling>
        <c:delete val="1"/>
        <c:axPos val="l"/>
        <c:numFmt formatCode="0.00%" sourceLinked="1"/>
        <c:majorTickMark val="none"/>
        <c:minorTickMark val="none"/>
        <c:tickLblPos val="nextTo"/>
        <c:crossAx val="270334976"/>
        <c:crosses val="autoZero"/>
        <c:crossBetween val="between"/>
      </c:valAx>
      <c:spPr>
        <a:noFill/>
        <a:ln>
          <a:noFill/>
        </a:ln>
        <a:effectLst/>
      </c:spPr>
    </c:plotArea>
    <c:plotVisOnly val="1"/>
    <c:dispBlanksAs val="gap"/>
    <c:showDLblsOverMax val="0"/>
  </c:chart>
  <c: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Sheet3!$C$1</c:f>
              <c:strCache>
                <c:ptCount val="1"/>
                <c:pt idx="0">
                  <c:v>Rate</c:v>
                </c:pt>
              </c:strCache>
            </c:strRef>
          </c:tx>
          <c:spPr>
            <a:gradFill>
              <a:gsLst>
                <a:gs pos="0">
                  <a:schemeClr val="accent1"/>
                </a:gs>
                <a:gs pos="100000">
                  <a:schemeClr val="accent1">
                    <a:lumMod val="84000"/>
                  </a:schemeClr>
                </a:gs>
              </a:gsLst>
              <a:lin ang="5400000" scaled="1"/>
            </a:gradFill>
            <a:ln>
              <a:noFill/>
            </a:ln>
            <a:effectLst>
              <a:outerShdw blurRad="76200" dir="18900000" sy="23000" kx="-1200000" algn="bl" rotWithShape="0">
                <a:prstClr val="black">
                  <a:alpha val="20000"/>
                </a:prstClr>
              </a:outerShdw>
            </a:effectLst>
          </c:spPr>
          <c:invertIfNegative val="0"/>
          <c:dPt>
            <c:idx val="1"/>
            <c:invertIfNegative val="0"/>
            <c:bubble3D val="0"/>
            <c:spPr>
              <a:solidFill>
                <a:schemeClr val="accent1">
                  <a:lumMod val="50000"/>
                </a:schemeClr>
              </a:solidFill>
              <a:ln>
                <a:noFill/>
              </a:ln>
              <a:effectLst>
                <a:outerShdw blurRad="76200" dir="18900000" sy="23000" kx="-1200000" algn="bl" rotWithShape="0">
                  <a:prstClr val="black">
                    <a:alpha val="20000"/>
                  </a:prstClr>
                </a:outerShdw>
              </a:effectLst>
            </c:spPr>
          </c:dPt>
          <c:dPt>
            <c:idx val="3"/>
            <c:invertIfNegative val="0"/>
            <c:bubble3D val="0"/>
            <c:spPr>
              <a:solidFill>
                <a:schemeClr val="tx2">
                  <a:lumMod val="75000"/>
                </a:schemeClr>
              </a:solidFill>
              <a:ln>
                <a:noFill/>
              </a:ln>
              <a:effectLst>
                <a:outerShdw blurRad="76200" dir="18900000" sy="23000" kx="-1200000" algn="bl" rotWithShape="0">
                  <a:prstClr val="black">
                    <a:alpha val="20000"/>
                  </a:prstClr>
                </a:outerShdw>
              </a:effectLst>
            </c:spPr>
          </c:dPt>
          <c:dPt>
            <c:idx val="5"/>
            <c:invertIfNegative val="0"/>
            <c:bubble3D val="0"/>
            <c:spPr>
              <a:solidFill>
                <a:schemeClr val="tx2">
                  <a:lumMod val="75000"/>
                </a:schemeClr>
              </a:solidFill>
              <a:ln>
                <a:noFill/>
              </a:ln>
              <a:effectLst>
                <a:outerShdw blurRad="76200" dir="18900000" sy="23000" kx="-1200000" algn="bl" rotWithShape="0">
                  <a:prstClr val="black">
                    <a:alpha val="20000"/>
                  </a:prstClr>
                </a:outerShdw>
              </a:effectLst>
            </c:spPr>
          </c:dPt>
          <c:dPt>
            <c:idx val="7"/>
            <c:invertIfNegative val="0"/>
            <c:bubble3D val="0"/>
            <c:spPr>
              <a:solidFill>
                <a:schemeClr val="accent4"/>
              </a:solidFill>
              <a:ln>
                <a:noFill/>
              </a:ln>
              <a:effectLst>
                <a:outerShdw blurRad="76200" dir="18900000" sy="23000" kx="-1200000" algn="bl" rotWithShape="0">
                  <a:prstClr val="black">
                    <a:alpha val="20000"/>
                  </a:prstClr>
                </a:outerShdw>
              </a:effectLst>
            </c:spPr>
          </c:dPt>
          <c:dPt>
            <c:idx val="8"/>
            <c:invertIfNegative val="0"/>
            <c:bubble3D val="0"/>
            <c:spPr>
              <a:solidFill>
                <a:srgbClr val="7030A0"/>
              </a:solidFill>
              <a:ln>
                <a:noFill/>
              </a:ln>
              <a:effectLst>
                <a:outerShdw blurRad="76200" dir="18900000" sy="23000" kx="-1200000" algn="bl" rotWithShape="0">
                  <a:prstClr val="black">
                    <a:alpha val="20000"/>
                  </a:prstClr>
                </a:outerShdw>
              </a:effectLst>
            </c:spPr>
          </c:dPt>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multiLvlStrRef>
              <c:f>Sheet3!$A$2:$B$10</c:f>
              <c:multiLvlStrCache>
                <c:ptCount val="9"/>
                <c:lvl>
                  <c:pt idx="0">
                    <c:v>Current Member</c:v>
                  </c:pt>
                  <c:pt idx="1">
                    <c:v>Current Employer</c:v>
                  </c:pt>
                  <c:pt idx="2">
                    <c:v>Proposed Member</c:v>
                  </c:pt>
                  <c:pt idx="3">
                    <c:v>Proposed Employer</c:v>
                  </c:pt>
                  <c:pt idx="4">
                    <c:v>Proposed Member</c:v>
                  </c:pt>
                  <c:pt idx="5">
                    <c:v>Proposed Employer</c:v>
                  </c:pt>
                  <c:pt idx="7">
                    <c:v>Offer Members</c:v>
                  </c:pt>
                  <c:pt idx="8">
                    <c:v>Employer</c:v>
                  </c:pt>
                </c:lvl>
                <c:lvl>
                  <c:pt idx="0">
                    <c:v>Apr-19</c:v>
                  </c:pt>
                  <c:pt idx="1">
                    <c:v>Apr-19</c:v>
                  </c:pt>
                  <c:pt idx="2">
                    <c:v>Oct-19</c:v>
                  </c:pt>
                  <c:pt idx="3">
                    <c:v>Oct-19</c:v>
                  </c:pt>
                  <c:pt idx="4">
                    <c:v>Oct-21</c:v>
                  </c:pt>
                  <c:pt idx="5">
                    <c:v>Oct-21</c:v>
                  </c:pt>
                  <c:pt idx="7">
                    <c:v>Oct-19</c:v>
                  </c:pt>
                  <c:pt idx="8">
                    <c:v>Oct-19</c:v>
                  </c:pt>
                </c:lvl>
              </c:multiLvlStrCache>
            </c:multiLvlStrRef>
          </c:cat>
          <c:val>
            <c:numRef>
              <c:f>Sheet3!$C$2:$C$10</c:f>
              <c:numCache>
                <c:formatCode>0.00%</c:formatCode>
                <c:ptCount val="9"/>
                <c:pt idx="0">
                  <c:v>8.7999999999999995E-2</c:v>
                </c:pt>
                <c:pt idx="1">
                  <c:v>0.19500000000000001</c:v>
                </c:pt>
                <c:pt idx="2">
                  <c:v>9.6000000000000002E-2</c:v>
                </c:pt>
                <c:pt idx="3">
                  <c:v>0.21099999999999999</c:v>
                </c:pt>
                <c:pt idx="4">
                  <c:v>0.11</c:v>
                </c:pt>
                <c:pt idx="5">
                  <c:v>0.23699999999999999</c:v>
                </c:pt>
                <c:pt idx="7">
                  <c:v>9.0999999999999998E-2</c:v>
                </c:pt>
                <c:pt idx="8">
                  <c:v>0.216</c:v>
                </c:pt>
              </c:numCache>
            </c:numRef>
          </c:val>
        </c:ser>
        <c:dLbls>
          <c:dLblPos val="inEnd"/>
          <c:showLegendKey val="0"/>
          <c:showVal val="1"/>
          <c:showCatName val="0"/>
          <c:showSerName val="0"/>
          <c:showPercent val="0"/>
          <c:showBubbleSize val="0"/>
        </c:dLbls>
        <c:gapWidth val="41"/>
        <c:axId val="270336152"/>
        <c:axId val="270336544"/>
      </c:barChart>
      <c:catAx>
        <c:axId val="27033615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65000"/>
                    <a:lumOff val="35000"/>
                  </a:schemeClr>
                </a:solidFill>
                <a:effectLst/>
                <a:latin typeface="+mn-lt"/>
                <a:ea typeface="+mn-ea"/>
                <a:cs typeface="+mn-cs"/>
              </a:defRPr>
            </a:pPr>
            <a:endParaRPr lang="en-US"/>
          </a:p>
        </c:txPr>
        <c:crossAx val="270336544"/>
        <c:crosses val="autoZero"/>
        <c:auto val="1"/>
        <c:lblAlgn val="ctr"/>
        <c:lblOffset val="100"/>
        <c:noMultiLvlLbl val="0"/>
      </c:catAx>
      <c:valAx>
        <c:axId val="270336544"/>
        <c:scaling>
          <c:orientation val="minMax"/>
        </c:scaling>
        <c:delete val="1"/>
        <c:axPos val="l"/>
        <c:numFmt formatCode="0.00%" sourceLinked="1"/>
        <c:majorTickMark val="none"/>
        <c:minorTickMark val="none"/>
        <c:tickLblPos val="nextTo"/>
        <c:crossAx val="270336152"/>
        <c:crosses val="autoZero"/>
        <c:crossBetween val="between"/>
      </c:valAx>
      <c:spPr>
        <a:noFill/>
        <a:ln>
          <a:noFill/>
        </a:ln>
        <a:effectLst/>
      </c:spPr>
    </c:plotArea>
    <c:plotVisOnly val="1"/>
    <c:dispBlanksAs val="gap"/>
    <c:showDLblsOverMax val="0"/>
  </c:chart>
  <c: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4">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a:effectLst/>
    </cs:defRPr>
  </cs:categoryAxis>
  <cs:chartArea>
    <cs:lnRef idx="0"/>
    <cs:fillRef idx="0"/>
    <cs:effectRef idx="0"/>
    <cs:fontRef idx="minor">
      <a:schemeClr val="dk1"/>
    </cs:fontRef>
    <cs: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cs:spPr>
    <cs:defRPr sz="1000" kern="1200"/>
  </cs:chartArea>
  <cs:dataLabel>
    <cs:lnRef idx="0"/>
    <cs:fillRef idx="0"/>
    <cs:effectRef idx="0"/>
    <cs:fontRef idx="minor">
      <a:schemeClr val="lt1"/>
    </cs:fontRef>
    <cs:spPr/>
    <cs:defRPr sz="10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0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
  <cs:dataPoint3D>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3D>
  <cs:dataPointLine>
    <cs:lnRef idx="0">
      <cs:styleClr val="auto"/>
    </cs:lnRef>
    <cs:fillRef idx="0"/>
    <cs:effectRef idx="0"/>
    <cs:fontRef idx="minor">
      <a:schemeClr val="dk1"/>
    </cs:fontRef>
    <cs:spPr>
      <a:ln w="28575" cap="rnd">
        <a:gradFill>
          <a:gsLst>
            <a:gs pos="0">
              <a:schemeClr val="phClr"/>
            </a:gs>
            <a:gs pos="100000">
              <a:schemeClr val="phClr">
                <a:lumMod val="84000"/>
              </a:schemeClr>
            </a:gs>
          </a:gsLst>
          <a:lin ang="5400000" scaled="1"/>
        </a:gradFill>
        <a:round/>
      </a:ln>
    </cs:spPr>
  </cs:dataPointLine>
  <cs:dataPointMarker>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35000"/>
          <a:lumOff val="6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50000"/>
            <a:lumOff val="50000"/>
          </a:schemeClr>
        </a:solidFill>
        <a:round/>
      </a:ln>
    </cs:spPr>
  </cs:dropLine>
  <cs:errorBar>
    <cs:lnRef idx="0"/>
    <cs:fillRef idx="0"/>
    <cs:effectRef idx="0"/>
    <cs:fontRef idx="minor">
      <a:schemeClr val="dk1"/>
    </cs:fontRef>
    <cs:spPr>
      <a:ln w="9525">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50000"/>
            <a:lumOff val="50000"/>
          </a:schemeClr>
        </a:solidFill>
        <a:round/>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65000"/>
        <a:lumOff val="35000"/>
      </a:schemeClr>
    </cs:fontRef>
    <cs:defRPr kern="1200">
      <a:effectLst/>
    </cs:defRPr>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lumMod val="95000"/>
        </a:schemeClr>
      </a:solidFill>
      <a:ln w="9525">
        <a:solidFill>
          <a:schemeClr val="dk1">
            <a:lumMod val="15000"/>
            <a:lumOff val="85000"/>
          </a:schemeClr>
        </a:solidFill>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04">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a:effectLst/>
    </cs:defRPr>
  </cs:categoryAxis>
  <cs:chartArea>
    <cs:lnRef idx="0"/>
    <cs:fillRef idx="0"/>
    <cs:effectRef idx="0"/>
    <cs:fontRef idx="minor">
      <a:schemeClr val="dk1"/>
    </cs:fontRef>
    <cs: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cs:spPr>
    <cs:defRPr sz="1000" kern="1200"/>
  </cs:chartArea>
  <cs:dataLabel>
    <cs:lnRef idx="0"/>
    <cs:fillRef idx="0"/>
    <cs:effectRef idx="0"/>
    <cs:fontRef idx="minor">
      <a:schemeClr val="lt1"/>
    </cs:fontRef>
    <cs:spPr/>
    <cs:defRPr sz="10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0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
  <cs:dataPoint3D>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3D>
  <cs:dataPointLine>
    <cs:lnRef idx="0">
      <cs:styleClr val="auto"/>
    </cs:lnRef>
    <cs:fillRef idx="0"/>
    <cs:effectRef idx="0"/>
    <cs:fontRef idx="minor">
      <a:schemeClr val="dk1"/>
    </cs:fontRef>
    <cs:spPr>
      <a:ln w="28575" cap="rnd">
        <a:gradFill>
          <a:gsLst>
            <a:gs pos="0">
              <a:schemeClr val="phClr"/>
            </a:gs>
            <a:gs pos="100000">
              <a:schemeClr val="phClr">
                <a:lumMod val="84000"/>
              </a:schemeClr>
            </a:gs>
          </a:gsLst>
          <a:lin ang="5400000" scaled="1"/>
        </a:gradFill>
        <a:round/>
      </a:ln>
    </cs:spPr>
  </cs:dataPointLine>
  <cs:dataPointMarker>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35000"/>
          <a:lumOff val="6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50000"/>
            <a:lumOff val="50000"/>
          </a:schemeClr>
        </a:solidFill>
        <a:round/>
      </a:ln>
    </cs:spPr>
  </cs:dropLine>
  <cs:errorBar>
    <cs:lnRef idx="0"/>
    <cs:fillRef idx="0"/>
    <cs:effectRef idx="0"/>
    <cs:fontRef idx="minor">
      <a:schemeClr val="dk1"/>
    </cs:fontRef>
    <cs:spPr>
      <a:ln w="9525">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50000"/>
            <a:lumOff val="50000"/>
          </a:schemeClr>
        </a:solidFill>
        <a:round/>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65000"/>
        <a:lumOff val="35000"/>
      </a:schemeClr>
    </cs:fontRef>
    <cs:defRPr kern="1200">
      <a:effectLst/>
    </cs:defRPr>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lumMod val="95000"/>
        </a:schemeClr>
      </a:solidFill>
      <a:ln w="9525">
        <a:solidFill>
          <a:schemeClr val="dk1">
            <a:lumMod val="15000"/>
            <a:lumOff val="85000"/>
          </a:schemeClr>
        </a:solidFill>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04">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a:effectLst/>
    </cs:defRPr>
  </cs:categoryAxis>
  <cs:chartArea>
    <cs:lnRef idx="0"/>
    <cs:fillRef idx="0"/>
    <cs:effectRef idx="0"/>
    <cs:fontRef idx="minor">
      <a:schemeClr val="dk1"/>
    </cs:fontRef>
    <cs: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cs:spPr>
    <cs:defRPr sz="1000" kern="1200"/>
  </cs:chartArea>
  <cs:dataLabel>
    <cs:lnRef idx="0"/>
    <cs:fillRef idx="0"/>
    <cs:effectRef idx="0"/>
    <cs:fontRef idx="minor">
      <a:schemeClr val="lt1"/>
    </cs:fontRef>
    <cs:spPr/>
    <cs:defRPr sz="10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0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
  <cs:dataPoint3D>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3D>
  <cs:dataPointLine>
    <cs:lnRef idx="0">
      <cs:styleClr val="auto"/>
    </cs:lnRef>
    <cs:fillRef idx="0"/>
    <cs:effectRef idx="0"/>
    <cs:fontRef idx="minor">
      <a:schemeClr val="dk1"/>
    </cs:fontRef>
    <cs:spPr>
      <a:ln w="28575" cap="rnd">
        <a:gradFill>
          <a:gsLst>
            <a:gs pos="0">
              <a:schemeClr val="phClr"/>
            </a:gs>
            <a:gs pos="100000">
              <a:schemeClr val="phClr">
                <a:lumMod val="84000"/>
              </a:schemeClr>
            </a:gs>
          </a:gsLst>
          <a:lin ang="5400000" scaled="1"/>
        </a:gradFill>
        <a:round/>
      </a:ln>
    </cs:spPr>
  </cs:dataPointLine>
  <cs:dataPointMarker>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35000"/>
          <a:lumOff val="6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50000"/>
            <a:lumOff val="50000"/>
          </a:schemeClr>
        </a:solidFill>
        <a:round/>
      </a:ln>
    </cs:spPr>
  </cs:dropLine>
  <cs:errorBar>
    <cs:lnRef idx="0"/>
    <cs:fillRef idx="0"/>
    <cs:effectRef idx="0"/>
    <cs:fontRef idx="minor">
      <a:schemeClr val="dk1"/>
    </cs:fontRef>
    <cs:spPr>
      <a:ln w="9525">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50000"/>
            <a:lumOff val="50000"/>
          </a:schemeClr>
        </a:solidFill>
        <a:round/>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65000"/>
        <a:lumOff val="35000"/>
      </a:schemeClr>
    </cs:fontRef>
    <cs:defRPr kern="1200">
      <a:effectLst/>
    </cs:defRPr>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lumMod val="95000"/>
        </a:schemeClr>
      </a:solidFill>
      <a:ln w="9525">
        <a:solidFill>
          <a:schemeClr val="dk1">
            <a:lumMod val="15000"/>
            <a:lumOff val="85000"/>
          </a:schemeClr>
        </a:solidFill>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04">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a:effectLst/>
    </cs:defRPr>
  </cs:categoryAxis>
  <cs:chartArea>
    <cs:lnRef idx="0"/>
    <cs:fillRef idx="0"/>
    <cs:effectRef idx="0"/>
    <cs:fontRef idx="minor">
      <a:schemeClr val="dk1"/>
    </cs:fontRef>
    <cs: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cs:spPr>
    <cs:defRPr sz="1000" kern="1200"/>
  </cs:chartArea>
  <cs:dataLabel>
    <cs:lnRef idx="0"/>
    <cs:fillRef idx="0"/>
    <cs:effectRef idx="0"/>
    <cs:fontRef idx="minor">
      <a:schemeClr val="lt1"/>
    </cs:fontRef>
    <cs:spPr/>
    <cs:defRPr sz="10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0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
  <cs:dataPoint3D>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3D>
  <cs:dataPointLine>
    <cs:lnRef idx="0">
      <cs:styleClr val="auto"/>
    </cs:lnRef>
    <cs:fillRef idx="0"/>
    <cs:effectRef idx="0"/>
    <cs:fontRef idx="minor">
      <a:schemeClr val="dk1"/>
    </cs:fontRef>
    <cs:spPr>
      <a:ln w="28575" cap="rnd">
        <a:gradFill>
          <a:gsLst>
            <a:gs pos="0">
              <a:schemeClr val="phClr"/>
            </a:gs>
            <a:gs pos="100000">
              <a:schemeClr val="phClr">
                <a:lumMod val="84000"/>
              </a:schemeClr>
            </a:gs>
          </a:gsLst>
          <a:lin ang="5400000" scaled="1"/>
        </a:gradFill>
        <a:round/>
      </a:ln>
    </cs:spPr>
  </cs:dataPointLine>
  <cs:dataPointMarker>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35000"/>
          <a:lumOff val="6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50000"/>
            <a:lumOff val="50000"/>
          </a:schemeClr>
        </a:solidFill>
        <a:round/>
      </a:ln>
    </cs:spPr>
  </cs:dropLine>
  <cs:errorBar>
    <cs:lnRef idx="0"/>
    <cs:fillRef idx="0"/>
    <cs:effectRef idx="0"/>
    <cs:fontRef idx="minor">
      <a:schemeClr val="dk1"/>
    </cs:fontRef>
    <cs:spPr>
      <a:ln w="9525">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50000"/>
            <a:lumOff val="50000"/>
          </a:schemeClr>
        </a:solidFill>
        <a:round/>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65000"/>
        <a:lumOff val="35000"/>
      </a:schemeClr>
    </cs:fontRef>
    <cs:defRPr kern="1200">
      <a:effectLst/>
    </cs:defRPr>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lumMod val="95000"/>
        </a:schemeClr>
      </a:solidFill>
      <a:ln w="9525">
        <a:solidFill>
          <a:schemeClr val="dk1">
            <a:lumMod val="15000"/>
            <a:lumOff val="85000"/>
          </a:schemeClr>
        </a:solidFill>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04">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a:effectLst/>
    </cs:defRPr>
  </cs:categoryAxis>
  <cs:chartArea>
    <cs:lnRef idx="0"/>
    <cs:fillRef idx="0"/>
    <cs:effectRef idx="0"/>
    <cs:fontRef idx="minor">
      <a:schemeClr val="dk1"/>
    </cs:fontRef>
    <cs: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cs:spPr>
    <cs:defRPr sz="1000" kern="1200"/>
  </cs:chartArea>
  <cs:dataLabel>
    <cs:lnRef idx="0"/>
    <cs:fillRef idx="0"/>
    <cs:effectRef idx="0"/>
    <cs:fontRef idx="minor">
      <a:schemeClr val="lt1"/>
    </cs:fontRef>
    <cs:spPr/>
    <cs:defRPr sz="10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0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
  <cs:dataPoint3D>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3D>
  <cs:dataPointLine>
    <cs:lnRef idx="0">
      <cs:styleClr val="auto"/>
    </cs:lnRef>
    <cs:fillRef idx="0"/>
    <cs:effectRef idx="0"/>
    <cs:fontRef idx="minor">
      <a:schemeClr val="dk1"/>
    </cs:fontRef>
    <cs:spPr>
      <a:ln w="28575" cap="rnd">
        <a:gradFill>
          <a:gsLst>
            <a:gs pos="0">
              <a:schemeClr val="phClr"/>
            </a:gs>
            <a:gs pos="100000">
              <a:schemeClr val="phClr">
                <a:lumMod val="84000"/>
              </a:schemeClr>
            </a:gs>
          </a:gsLst>
          <a:lin ang="5400000" scaled="1"/>
        </a:gradFill>
        <a:round/>
      </a:ln>
    </cs:spPr>
  </cs:dataPointLine>
  <cs:dataPointMarker>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35000"/>
          <a:lumOff val="6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50000"/>
            <a:lumOff val="50000"/>
          </a:schemeClr>
        </a:solidFill>
        <a:round/>
      </a:ln>
    </cs:spPr>
  </cs:dropLine>
  <cs:errorBar>
    <cs:lnRef idx="0"/>
    <cs:fillRef idx="0"/>
    <cs:effectRef idx="0"/>
    <cs:fontRef idx="minor">
      <a:schemeClr val="dk1"/>
    </cs:fontRef>
    <cs:spPr>
      <a:ln w="9525">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50000"/>
            <a:lumOff val="50000"/>
          </a:schemeClr>
        </a:solidFill>
        <a:round/>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65000"/>
        <a:lumOff val="35000"/>
      </a:schemeClr>
    </cs:fontRef>
    <cs:defRPr kern="1200">
      <a:effectLst/>
    </cs:defRPr>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lumMod val="95000"/>
        </a:schemeClr>
      </a:solidFill>
      <a:ln w="9525">
        <a:solidFill>
          <a:schemeClr val="dk1">
            <a:lumMod val="15000"/>
            <a:lumOff val="85000"/>
          </a:schemeClr>
        </a:solidFill>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04">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a:effectLst/>
    </cs:defRPr>
  </cs:categoryAxis>
  <cs:chartArea>
    <cs:lnRef idx="0"/>
    <cs:fillRef idx="0"/>
    <cs:effectRef idx="0"/>
    <cs:fontRef idx="minor">
      <a:schemeClr val="dk1"/>
    </cs:fontRef>
    <cs: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cs:spPr>
    <cs:defRPr sz="1000" kern="1200"/>
  </cs:chartArea>
  <cs:dataLabel>
    <cs:lnRef idx="0"/>
    <cs:fillRef idx="0"/>
    <cs:effectRef idx="0"/>
    <cs:fontRef idx="minor">
      <a:schemeClr val="lt1"/>
    </cs:fontRef>
    <cs:spPr/>
    <cs:defRPr sz="10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0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
  <cs:dataPoint3D>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3D>
  <cs:dataPointLine>
    <cs:lnRef idx="0">
      <cs:styleClr val="auto"/>
    </cs:lnRef>
    <cs:fillRef idx="0"/>
    <cs:effectRef idx="0"/>
    <cs:fontRef idx="minor">
      <a:schemeClr val="dk1"/>
    </cs:fontRef>
    <cs:spPr>
      <a:ln w="28575" cap="rnd">
        <a:gradFill>
          <a:gsLst>
            <a:gs pos="0">
              <a:schemeClr val="phClr"/>
            </a:gs>
            <a:gs pos="100000">
              <a:schemeClr val="phClr">
                <a:lumMod val="84000"/>
              </a:schemeClr>
            </a:gs>
          </a:gsLst>
          <a:lin ang="5400000" scaled="1"/>
        </a:gradFill>
        <a:round/>
      </a:ln>
    </cs:spPr>
  </cs:dataPointLine>
  <cs:dataPointMarker>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35000"/>
          <a:lumOff val="6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50000"/>
            <a:lumOff val="50000"/>
          </a:schemeClr>
        </a:solidFill>
        <a:round/>
      </a:ln>
    </cs:spPr>
  </cs:dropLine>
  <cs:errorBar>
    <cs:lnRef idx="0"/>
    <cs:fillRef idx="0"/>
    <cs:effectRef idx="0"/>
    <cs:fontRef idx="minor">
      <a:schemeClr val="dk1"/>
    </cs:fontRef>
    <cs:spPr>
      <a:ln w="9525">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50000"/>
            <a:lumOff val="50000"/>
          </a:schemeClr>
        </a:solidFill>
        <a:round/>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65000"/>
        <a:lumOff val="35000"/>
      </a:schemeClr>
    </cs:fontRef>
    <cs:defRPr kern="1200">
      <a:effectLst/>
    </cs:defRPr>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lumMod val="95000"/>
        </a:schemeClr>
      </a:solidFill>
      <a:ln w="9525">
        <a:solidFill>
          <a:schemeClr val="dk1">
            <a:lumMod val="15000"/>
            <a:lumOff val="85000"/>
          </a:schemeClr>
        </a:solidFill>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04">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a:effectLst/>
    </cs:defRPr>
  </cs:categoryAxis>
  <cs:chartArea>
    <cs:lnRef idx="0"/>
    <cs:fillRef idx="0"/>
    <cs:effectRef idx="0"/>
    <cs:fontRef idx="minor">
      <a:schemeClr val="dk1"/>
    </cs:fontRef>
    <cs: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cs:spPr>
    <cs:defRPr sz="1000" kern="1200"/>
  </cs:chartArea>
  <cs:dataLabel>
    <cs:lnRef idx="0"/>
    <cs:fillRef idx="0"/>
    <cs:effectRef idx="0"/>
    <cs:fontRef idx="minor">
      <a:schemeClr val="lt1"/>
    </cs:fontRef>
    <cs:spPr/>
    <cs:defRPr sz="10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0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
  <cs:dataPoint3D>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3D>
  <cs:dataPointLine>
    <cs:lnRef idx="0">
      <cs:styleClr val="auto"/>
    </cs:lnRef>
    <cs:fillRef idx="0"/>
    <cs:effectRef idx="0"/>
    <cs:fontRef idx="minor">
      <a:schemeClr val="dk1"/>
    </cs:fontRef>
    <cs:spPr>
      <a:ln w="28575" cap="rnd">
        <a:gradFill>
          <a:gsLst>
            <a:gs pos="0">
              <a:schemeClr val="phClr"/>
            </a:gs>
            <a:gs pos="100000">
              <a:schemeClr val="phClr">
                <a:lumMod val="84000"/>
              </a:schemeClr>
            </a:gs>
          </a:gsLst>
          <a:lin ang="5400000" scaled="1"/>
        </a:gradFill>
        <a:round/>
      </a:ln>
    </cs:spPr>
  </cs:dataPointLine>
  <cs:dataPointMarker>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35000"/>
          <a:lumOff val="6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50000"/>
            <a:lumOff val="50000"/>
          </a:schemeClr>
        </a:solidFill>
        <a:round/>
      </a:ln>
    </cs:spPr>
  </cs:dropLine>
  <cs:errorBar>
    <cs:lnRef idx="0"/>
    <cs:fillRef idx="0"/>
    <cs:effectRef idx="0"/>
    <cs:fontRef idx="minor">
      <a:schemeClr val="dk1"/>
    </cs:fontRef>
    <cs:spPr>
      <a:ln w="9525">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50000"/>
            <a:lumOff val="50000"/>
          </a:schemeClr>
        </a:solidFill>
        <a:round/>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65000"/>
        <a:lumOff val="35000"/>
      </a:schemeClr>
    </cs:fontRef>
    <cs:defRPr kern="1200">
      <a:effectLst/>
    </cs:defRPr>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lumMod val="95000"/>
        </a:schemeClr>
      </a:solidFill>
      <a:ln w="9525">
        <a:solidFill>
          <a:schemeClr val="dk1">
            <a:lumMod val="15000"/>
            <a:lumOff val="85000"/>
          </a:schemeClr>
        </a:solidFill>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9.xml><?xml version="1.0" encoding="utf-8"?>
<cs:chartStyle xmlns:cs="http://schemas.microsoft.com/office/drawing/2012/chartStyle" xmlns:a="http://schemas.openxmlformats.org/drawingml/2006/main" id="204">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a:effectLst/>
    </cs:defRPr>
  </cs:categoryAxis>
  <cs:chartArea>
    <cs:lnRef idx="0"/>
    <cs:fillRef idx="0"/>
    <cs:effectRef idx="0"/>
    <cs:fontRef idx="minor">
      <a:schemeClr val="dk1"/>
    </cs:fontRef>
    <cs: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cs:spPr>
    <cs:defRPr sz="1000" kern="1200"/>
  </cs:chartArea>
  <cs:dataLabel>
    <cs:lnRef idx="0"/>
    <cs:fillRef idx="0"/>
    <cs:effectRef idx="0"/>
    <cs:fontRef idx="minor">
      <a:schemeClr val="lt1"/>
    </cs:fontRef>
    <cs:spPr/>
    <cs:defRPr sz="10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0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
  <cs:dataPoint3D>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3D>
  <cs:dataPointLine>
    <cs:lnRef idx="0">
      <cs:styleClr val="auto"/>
    </cs:lnRef>
    <cs:fillRef idx="0"/>
    <cs:effectRef idx="0"/>
    <cs:fontRef idx="minor">
      <a:schemeClr val="dk1"/>
    </cs:fontRef>
    <cs:spPr>
      <a:ln w="28575" cap="rnd">
        <a:gradFill>
          <a:gsLst>
            <a:gs pos="0">
              <a:schemeClr val="phClr"/>
            </a:gs>
            <a:gs pos="100000">
              <a:schemeClr val="phClr">
                <a:lumMod val="84000"/>
              </a:schemeClr>
            </a:gs>
          </a:gsLst>
          <a:lin ang="5400000" scaled="1"/>
        </a:gradFill>
        <a:round/>
      </a:ln>
    </cs:spPr>
  </cs:dataPointLine>
  <cs:dataPointMarker>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35000"/>
          <a:lumOff val="6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50000"/>
            <a:lumOff val="50000"/>
          </a:schemeClr>
        </a:solidFill>
        <a:round/>
      </a:ln>
    </cs:spPr>
  </cs:dropLine>
  <cs:errorBar>
    <cs:lnRef idx="0"/>
    <cs:fillRef idx="0"/>
    <cs:effectRef idx="0"/>
    <cs:fontRef idx="minor">
      <a:schemeClr val="dk1"/>
    </cs:fontRef>
    <cs:spPr>
      <a:ln w="9525">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50000"/>
            <a:lumOff val="50000"/>
          </a:schemeClr>
        </a:solidFill>
        <a:round/>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65000"/>
        <a:lumOff val="35000"/>
      </a:schemeClr>
    </cs:fontRef>
    <cs:defRPr kern="1200">
      <a:effectLst/>
    </cs:defRPr>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lumMod val="95000"/>
        </a:schemeClr>
      </a:solidFill>
      <a:ln w="9525">
        <a:solidFill>
          <a:schemeClr val="dk1">
            <a:lumMod val="15000"/>
            <a:lumOff val="85000"/>
          </a:schemeClr>
        </a:solidFill>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0.10156</cdr:x>
      <cdr:y>0</cdr:y>
    </cdr:from>
    <cdr:to>
      <cdr:x>0.25271</cdr:x>
      <cdr:y>0.08735</cdr:y>
    </cdr:to>
    <cdr:sp macro="" textlink="">
      <cdr:nvSpPr>
        <cdr:cNvPr id="2" name="TextBox 1"/>
        <cdr:cNvSpPr txBox="1"/>
      </cdr:nvSpPr>
      <cdr:spPr>
        <a:xfrm xmlns:a="http://schemas.openxmlformats.org/drawingml/2006/main">
          <a:off x="809592" y="0"/>
          <a:ext cx="1204856" cy="40514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600" b="1" dirty="0" smtClean="0">
              <a:solidFill>
                <a:srgbClr val="002D6C"/>
              </a:solidFill>
              <a:latin typeface="Arial" panose="020B0604020202020204" pitchFamily="34" charset="0"/>
              <a:cs typeface="Arial" panose="020B0604020202020204" pitchFamily="34" charset="0"/>
            </a:rPr>
            <a:t>April 2019</a:t>
          </a:r>
          <a:endParaRPr lang="en-GB" sz="1600" b="1" dirty="0">
            <a:solidFill>
              <a:srgbClr val="002D6C"/>
            </a:solidFill>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0.74456</cdr:x>
      <cdr:y>0</cdr:y>
    </cdr:from>
    <cdr:to>
      <cdr:x>0.89204</cdr:x>
      <cdr:y>0.09566</cdr:y>
    </cdr:to>
    <cdr:sp macro="" textlink="">
      <cdr:nvSpPr>
        <cdr:cNvPr id="3" name="TextBox 1"/>
        <cdr:cNvSpPr txBox="1"/>
      </cdr:nvSpPr>
      <cdr:spPr>
        <a:xfrm xmlns:a="http://schemas.openxmlformats.org/drawingml/2006/main">
          <a:off x="5935233" y="0"/>
          <a:ext cx="1175571" cy="44368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GB" sz="1600" b="1" dirty="0" smtClean="0">
              <a:solidFill>
                <a:srgbClr val="002D6C"/>
              </a:solidFill>
              <a:latin typeface="Arial" panose="020B0604020202020204" pitchFamily="34" charset="0"/>
              <a:cs typeface="Arial" panose="020B0604020202020204" pitchFamily="34" charset="0"/>
            </a:rPr>
            <a:t>April 2020</a:t>
          </a:r>
          <a:endParaRPr lang="en-GB" sz="1600" b="1" dirty="0">
            <a:solidFill>
              <a:srgbClr val="002D6C"/>
            </a:solidFill>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0.4268</cdr:x>
      <cdr:y>0</cdr:y>
    </cdr:from>
    <cdr:to>
      <cdr:x>0.5732</cdr:x>
      <cdr:y>0.0931</cdr:y>
    </cdr:to>
    <cdr:sp macro="" textlink="">
      <cdr:nvSpPr>
        <cdr:cNvPr id="4" name="TextBox 1"/>
        <cdr:cNvSpPr txBox="1"/>
      </cdr:nvSpPr>
      <cdr:spPr>
        <a:xfrm xmlns:a="http://schemas.openxmlformats.org/drawingml/2006/main">
          <a:off x="3402185" y="0"/>
          <a:ext cx="1167045" cy="431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GB" sz="1600" b="1" dirty="0" smtClean="0">
              <a:solidFill>
                <a:srgbClr val="002D6C"/>
              </a:solidFill>
              <a:latin typeface="Arial" panose="020B0604020202020204" pitchFamily="34" charset="0"/>
              <a:cs typeface="Arial" panose="020B0604020202020204" pitchFamily="34" charset="0"/>
            </a:rPr>
            <a:t>Oct 2019</a:t>
          </a:r>
          <a:endParaRPr lang="en-GB" sz="1600" b="1" dirty="0">
            <a:solidFill>
              <a:srgbClr val="002D6C"/>
            </a:solidFill>
            <a:latin typeface="Arial" panose="020B0604020202020204" pitchFamily="34" charset="0"/>
            <a:cs typeface="Arial" panose="020B0604020202020204" pitchFamily="34"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302231" cy="34106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623697" y="1"/>
            <a:ext cx="4302231" cy="341064"/>
          </a:xfrm>
          <a:prstGeom prst="rect">
            <a:avLst/>
          </a:prstGeom>
        </p:spPr>
        <p:txBody>
          <a:bodyPr vert="horz" lIns="91440" tIns="45720" rIns="91440" bIns="45720" rtlCol="0"/>
          <a:lstStyle>
            <a:lvl1pPr algn="r">
              <a:defRPr sz="1200"/>
            </a:lvl1pPr>
          </a:lstStyle>
          <a:p>
            <a:fld id="{FA113791-8D70-4B43-8D26-19974AFA2568}" type="datetimeFigureOut">
              <a:rPr lang="en-GB" smtClean="0"/>
              <a:t>07/09/2019</a:t>
            </a:fld>
            <a:endParaRPr lang="en-GB"/>
          </a:p>
        </p:txBody>
      </p:sp>
      <p:sp>
        <p:nvSpPr>
          <p:cNvPr id="4" name="Slide Image Placeholder 3"/>
          <p:cNvSpPr>
            <a:spLocks noGrp="1" noRot="1" noChangeAspect="1"/>
          </p:cNvSpPr>
          <p:nvPr>
            <p:ph type="sldImg" idx="2"/>
          </p:nvPr>
        </p:nvSpPr>
        <p:spPr>
          <a:xfrm>
            <a:off x="3435350" y="849313"/>
            <a:ext cx="3057525" cy="229393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92823" y="3271381"/>
            <a:ext cx="7942580" cy="267658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6456612"/>
            <a:ext cx="4302231" cy="341063"/>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623697" y="6456612"/>
            <a:ext cx="4302231" cy="341063"/>
          </a:xfrm>
          <a:prstGeom prst="rect">
            <a:avLst/>
          </a:prstGeom>
        </p:spPr>
        <p:txBody>
          <a:bodyPr vert="horz" lIns="91440" tIns="45720" rIns="91440" bIns="45720" rtlCol="0" anchor="b"/>
          <a:lstStyle>
            <a:lvl1pPr algn="r">
              <a:defRPr sz="1200"/>
            </a:lvl1pPr>
          </a:lstStyle>
          <a:p>
            <a:fld id="{EDBE8202-6396-4837-BCBF-72556494D776}" type="slidenum">
              <a:rPr lang="en-GB" smtClean="0"/>
              <a:t>‹#›</a:t>
            </a:fld>
            <a:endParaRPr lang="en-GB"/>
          </a:p>
        </p:txBody>
      </p:sp>
    </p:spTree>
    <p:extLst>
      <p:ext uri="{BB962C8B-B14F-4D97-AF65-F5344CB8AC3E}">
        <p14:creationId xmlns:p14="http://schemas.microsoft.com/office/powerpoint/2010/main" val="2344413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DBE8202-6396-4837-BCBF-72556494D776}" type="slidenum">
              <a:rPr lang="en-GB" smtClean="0"/>
              <a:t>1</a:t>
            </a:fld>
            <a:endParaRPr lang="en-GB"/>
          </a:p>
        </p:txBody>
      </p:sp>
    </p:spTree>
    <p:extLst>
      <p:ext uri="{BB962C8B-B14F-4D97-AF65-F5344CB8AC3E}">
        <p14:creationId xmlns:p14="http://schemas.microsoft.com/office/powerpoint/2010/main" val="16168472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Option 3, would be an increase of 9.6% from October 2019, with a revaluation</a:t>
            </a:r>
            <a:r>
              <a:rPr lang="en-GB" baseline="0" dirty="0" smtClean="0"/>
              <a:t> as at March 2020 and any changes from that would be effective from October 2021.  </a:t>
            </a:r>
          </a:p>
          <a:p>
            <a:endParaRPr lang="en-GB" baseline="0" dirty="0" smtClean="0"/>
          </a:p>
          <a:p>
            <a:r>
              <a:rPr lang="en-GB" baseline="0" dirty="0" smtClean="0"/>
              <a:t>If option 3 is not agreed, the next formal valuation wouldn’t be due until March 2021</a:t>
            </a:r>
            <a:endParaRPr lang="en-GB" dirty="0"/>
          </a:p>
        </p:txBody>
      </p:sp>
      <p:sp>
        <p:nvSpPr>
          <p:cNvPr id="4" name="Slide Number Placeholder 3"/>
          <p:cNvSpPr>
            <a:spLocks noGrp="1"/>
          </p:cNvSpPr>
          <p:nvPr>
            <p:ph type="sldNum" sz="quarter" idx="10"/>
          </p:nvPr>
        </p:nvSpPr>
        <p:spPr/>
        <p:txBody>
          <a:bodyPr/>
          <a:lstStyle/>
          <a:p>
            <a:fld id="{EDBE8202-6396-4837-BCBF-72556494D776}" type="slidenum">
              <a:rPr lang="en-GB" smtClean="0"/>
              <a:t>10</a:t>
            </a:fld>
            <a:endParaRPr lang="en-GB"/>
          </a:p>
        </p:txBody>
      </p:sp>
    </p:spTree>
    <p:extLst>
      <p:ext uri="{BB962C8B-B14F-4D97-AF65-F5344CB8AC3E}">
        <p14:creationId xmlns:p14="http://schemas.microsoft.com/office/powerpoint/2010/main" val="20305831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During the course of negotiations on the 2018 valuation, UUK’s representatives offered to pay an additional 0.5% for two years in return for no industrial action or ballots in relation to USS for the period to October 2021 – subject to consultation. This would have resulted in a lower member contribution rate of 9.1% – exactly aligned with what was proposed by the Joint Expert Panel in its first report, which UCU and UUK supported.  </a:t>
            </a:r>
          </a:p>
          <a:p>
            <a:endParaRPr lang="en-GB" dirty="0" smtClean="0"/>
          </a:p>
          <a:p>
            <a:endParaRPr lang="en-GB" dirty="0" smtClean="0"/>
          </a:p>
          <a:p>
            <a:r>
              <a:rPr lang="en-GB" dirty="0" smtClean="0"/>
              <a:t>The committee eventually decided – through a casting vote by the independent chair – to conclude the valuation in line with UUK’s original proposal with the cost of increases shared 65:35, resulting in a rate of 21.1% of salary for employers, and 9.6% for members</a:t>
            </a:r>
          </a:p>
          <a:p>
            <a:endParaRPr lang="en-GB" dirty="0"/>
          </a:p>
        </p:txBody>
      </p:sp>
      <p:sp>
        <p:nvSpPr>
          <p:cNvPr id="4" name="Slide Number Placeholder 3"/>
          <p:cNvSpPr>
            <a:spLocks noGrp="1"/>
          </p:cNvSpPr>
          <p:nvPr>
            <p:ph type="sldNum" sz="quarter" idx="10"/>
          </p:nvPr>
        </p:nvSpPr>
        <p:spPr/>
        <p:txBody>
          <a:bodyPr/>
          <a:lstStyle/>
          <a:p>
            <a:fld id="{EDBE8202-6396-4837-BCBF-72556494D776}" type="slidenum">
              <a:rPr lang="en-GB" smtClean="0"/>
              <a:t>11</a:t>
            </a:fld>
            <a:endParaRPr lang="en-GB"/>
          </a:p>
        </p:txBody>
      </p:sp>
    </p:spTree>
    <p:extLst>
      <p:ext uri="{BB962C8B-B14F-4D97-AF65-F5344CB8AC3E}">
        <p14:creationId xmlns:p14="http://schemas.microsoft.com/office/powerpoint/2010/main" val="10116973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As things currently stand,</a:t>
            </a:r>
            <a:r>
              <a:rPr lang="en-GB" baseline="0" dirty="0" smtClean="0"/>
              <a:t> taking Option 3 as the agreed position, i</a:t>
            </a:r>
            <a:r>
              <a:rPr lang="en-GB" dirty="0" smtClean="0"/>
              <a:t>n October 2019,</a:t>
            </a:r>
            <a:r>
              <a:rPr lang="en-GB" baseline="0" dirty="0" smtClean="0"/>
              <a:t> your monthly take pay home will be lower by these amounts – this is just a sample, we’ll put the full spine point list on the portal/new website. </a:t>
            </a:r>
            <a:r>
              <a:rPr lang="en-GB" dirty="0" smtClean="0"/>
              <a:t>Then, in October</a:t>
            </a:r>
            <a:r>
              <a:rPr lang="en-GB" baseline="0" dirty="0" smtClean="0"/>
              <a:t> 2021, assuming the March 2020 valuation shows no changes from the current position, there will be a further increase to 11%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smtClean="0"/>
              <a:t>That said, we won’t get these confirmed until 11</a:t>
            </a:r>
            <a:r>
              <a:rPr lang="en-GB" baseline="30000" dirty="0" smtClean="0"/>
              <a:t>th</a:t>
            </a:r>
            <a:r>
              <a:rPr lang="en-GB" baseline="0" dirty="0" smtClean="0"/>
              <a:t> September and it may be that we have to go back to the 2017 valuation which would be an increase to 10.4% in October and  11.4% In April </a:t>
            </a:r>
            <a:endParaRPr lang="en-GB" dirty="0" smtClean="0"/>
          </a:p>
        </p:txBody>
      </p:sp>
      <p:sp>
        <p:nvSpPr>
          <p:cNvPr id="4" name="Slide Number Placeholder 3"/>
          <p:cNvSpPr>
            <a:spLocks noGrp="1"/>
          </p:cNvSpPr>
          <p:nvPr>
            <p:ph type="sldNum" sz="quarter" idx="10"/>
          </p:nvPr>
        </p:nvSpPr>
        <p:spPr/>
        <p:txBody>
          <a:bodyPr/>
          <a:lstStyle/>
          <a:p>
            <a:fld id="{EDBE8202-6396-4837-BCBF-72556494D776}" type="slidenum">
              <a:rPr lang="en-GB" smtClean="0"/>
              <a:t>12</a:t>
            </a:fld>
            <a:endParaRPr lang="en-GB"/>
          </a:p>
        </p:txBody>
      </p:sp>
    </p:spTree>
    <p:extLst>
      <p:ext uri="{BB962C8B-B14F-4D97-AF65-F5344CB8AC3E}">
        <p14:creationId xmlns:p14="http://schemas.microsoft.com/office/powerpoint/2010/main" val="33018212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p:txBody>
      </p:sp>
      <p:sp>
        <p:nvSpPr>
          <p:cNvPr id="4" name="Slide Number Placeholder 3"/>
          <p:cNvSpPr>
            <a:spLocks noGrp="1"/>
          </p:cNvSpPr>
          <p:nvPr>
            <p:ph type="sldNum" sz="quarter" idx="10"/>
          </p:nvPr>
        </p:nvSpPr>
        <p:spPr/>
        <p:txBody>
          <a:bodyPr/>
          <a:lstStyle/>
          <a:p>
            <a:fld id="{EDBE8202-6396-4837-BCBF-72556494D776}" type="slidenum">
              <a:rPr lang="en-GB" smtClean="0"/>
              <a:t>13</a:t>
            </a:fld>
            <a:endParaRPr lang="en-GB"/>
          </a:p>
        </p:txBody>
      </p:sp>
    </p:spTree>
    <p:extLst>
      <p:ext uri="{BB962C8B-B14F-4D97-AF65-F5344CB8AC3E}">
        <p14:creationId xmlns:p14="http://schemas.microsoft.com/office/powerpoint/2010/main" val="24243958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However, we still have</a:t>
            </a:r>
            <a:r>
              <a:rPr lang="en-GB" baseline="0" dirty="0" smtClean="0"/>
              <a:t> JEP 2 to meet and propose before March 2020 and all bets are off the table by then…..</a:t>
            </a:r>
            <a:endParaRPr lang="en-GB" dirty="0"/>
          </a:p>
        </p:txBody>
      </p:sp>
      <p:sp>
        <p:nvSpPr>
          <p:cNvPr id="4" name="Slide Number Placeholder 3"/>
          <p:cNvSpPr>
            <a:spLocks noGrp="1"/>
          </p:cNvSpPr>
          <p:nvPr>
            <p:ph type="sldNum" sz="quarter" idx="10"/>
          </p:nvPr>
        </p:nvSpPr>
        <p:spPr/>
        <p:txBody>
          <a:bodyPr/>
          <a:lstStyle/>
          <a:p>
            <a:fld id="{EDBE8202-6396-4837-BCBF-72556494D776}" type="slidenum">
              <a:rPr lang="en-GB" smtClean="0"/>
              <a:t>14</a:t>
            </a:fld>
            <a:endParaRPr lang="en-GB"/>
          </a:p>
        </p:txBody>
      </p:sp>
    </p:spTree>
    <p:extLst>
      <p:ext uri="{BB962C8B-B14F-4D97-AF65-F5344CB8AC3E}">
        <p14:creationId xmlns:p14="http://schemas.microsoft.com/office/powerpoint/2010/main" val="1050401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was the position of the 2017 valuation when it was finalised</a:t>
            </a:r>
            <a:r>
              <a:rPr lang="en-GB" baseline="0" dirty="0" smtClean="0"/>
              <a:t> in June 2018</a:t>
            </a:r>
            <a:r>
              <a:rPr lang="en-GB" dirty="0" smtClean="0"/>
              <a:t>.</a:t>
            </a:r>
            <a:r>
              <a:rPr lang="en-GB" baseline="0" dirty="0" smtClean="0"/>
              <a:t>  This was before Joint expert panel (JEP) reported and challenged the assumptions which underlay this valuation. </a:t>
            </a:r>
            <a:endParaRPr lang="en-GB" dirty="0"/>
          </a:p>
        </p:txBody>
      </p:sp>
      <p:sp>
        <p:nvSpPr>
          <p:cNvPr id="4" name="Slide Number Placeholder 3"/>
          <p:cNvSpPr>
            <a:spLocks noGrp="1"/>
          </p:cNvSpPr>
          <p:nvPr>
            <p:ph type="sldNum" sz="quarter" idx="10"/>
          </p:nvPr>
        </p:nvSpPr>
        <p:spPr/>
        <p:txBody>
          <a:bodyPr/>
          <a:lstStyle/>
          <a:p>
            <a:fld id="{EDBE8202-6396-4837-BCBF-72556494D776}" type="slidenum">
              <a:rPr lang="en-GB" smtClean="0"/>
              <a:t>2</a:t>
            </a:fld>
            <a:endParaRPr lang="en-GB"/>
          </a:p>
        </p:txBody>
      </p:sp>
    </p:spTree>
    <p:extLst>
      <p:ext uri="{BB962C8B-B14F-4D97-AF65-F5344CB8AC3E}">
        <p14:creationId xmlns:p14="http://schemas.microsoft.com/office/powerpoint/2010/main" val="408804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a:t>
            </a:r>
            <a:r>
              <a:rPr lang="en-GB" baseline="0" dirty="0" smtClean="0"/>
              <a:t> backstop position is based on a final total contribution of 36.6% by April 2020 (7 months away) with the increases from the initial 8.0%/18% being split 35%/65% between the employee and the employer.  That split was agreed by the JNC (UUK and UCU) as part of the negotiations which finalised the 2014 valuation.  </a:t>
            </a:r>
          </a:p>
          <a:p>
            <a:endParaRPr lang="en-GB" baseline="0" dirty="0" smtClean="0"/>
          </a:p>
          <a:p>
            <a:r>
              <a:rPr lang="en-GB" dirty="0" smtClean="0"/>
              <a:t>These</a:t>
            </a:r>
            <a:r>
              <a:rPr lang="en-GB" baseline="0" dirty="0" smtClean="0"/>
              <a:t> were the employee rates proposed by that valuation and which remain as the “backstop” position should nothing be agreed as part 2018 valuation </a:t>
            </a:r>
          </a:p>
          <a:p>
            <a:endParaRPr lang="en-GB" baseline="0" dirty="0" smtClean="0"/>
          </a:p>
          <a:p>
            <a:r>
              <a:rPr lang="en-GB" baseline="0" dirty="0" smtClean="0"/>
              <a:t>The April 2019 increases have been implemented, and potentially we have another increase in contributions in October 2019 to 10.4% if agreement can’t be reached by UUK and UCU and the latest proposals can’t be accepted by USS.  </a:t>
            </a:r>
            <a:endParaRPr lang="en-GB" dirty="0" smtClean="0"/>
          </a:p>
        </p:txBody>
      </p:sp>
      <p:sp>
        <p:nvSpPr>
          <p:cNvPr id="4" name="Slide Number Placeholder 3"/>
          <p:cNvSpPr>
            <a:spLocks noGrp="1"/>
          </p:cNvSpPr>
          <p:nvPr>
            <p:ph type="sldNum" sz="quarter" idx="10"/>
          </p:nvPr>
        </p:nvSpPr>
        <p:spPr/>
        <p:txBody>
          <a:bodyPr/>
          <a:lstStyle/>
          <a:p>
            <a:fld id="{EDBE8202-6396-4837-BCBF-72556494D776}" type="slidenum">
              <a:rPr lang="en-GB" smtClean="0"/>
              <a:t>3</a:t>
            </a:fld>
            <a:endParaRPr lang="en-GB"/>
          </a:p>
        </p:txBody>
      </p:sp>
    </p:spTree>
    <p:extLst>
      <p:ext uri="{BB962C8B-B14F-4D97-AF65-F5344CB8AC3E}">
        <p14:creationId xmlns:p14="http://schemas.microsoft.com/office/powerpoint/2010/main" val="5278039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After</a:t>
            </a:r>
            <a:r>
              <a:rPr lang="en-GB" baseline="0" dirty="0" smtClean="0"/>
              <a:t> JEP, it was agreed between USS, UUK and UCU to look at some of the JEP recommendations and revalue the scheme as at March 2018 in order to retain benefits but at a lower cost which JEP believed was possible without putting the scheme under too higher risk.  </a:t>
            </a:r>
            <a:endParaRPr lang="en-GB" dirty="0" smtClean="0"/>
          </a:p>
          <a:p>
            <a:endParaRPr lang="en-GB" dirty="0" smtClean="0"/>
          </a:p>
          <a:p>
            <a:r>
              <a:rPr lang="en-GB" dirty="0" smtClean="0"/>
              <a:t>We’re going to take you through</a:t>
            </a:r>
            <a:r>
              <a:rPr lang="en-GB" baseline="0" dirty="0" smtClean="0"/>
              <a:t> the options USS have come up with over the last 9 months as part of these discussions – looking at employee contribution rates (which we assume is what you are all really interested in!)</a:t>
            </a:r>
          </a:p>
          <a:p>
            <a:endParaRPr lang="en-GB" baseline="0" dirty="0" smtClean="0"/>
          </a:p>
          <a:p>
            <a:r>
              <a:rPr lang="en-GB" baseline="0" dirty="0" smtClean="0"/>
              <a:t>It’s worth noting that the deficit at this point had reduced to £3.5bn.  </a:t>
            </a:r>
          </a:p>
          <a:p>
            <a:endParaRPr lang="en-GB" baseline="0" dirty="0" smtClean="0"/>
          </a:p>
          <a:p>
            <a:r>
              <a:rPr lang="en-GB" baseline="0" dirty="0" smtClean="0"/>
              <a:t>The first option was an upper book end limit of 10.7% compared to 11.7% - this was a lower overall contribution than 2017 valuation, but still higher than JEP were suggesting – this was option 1</a:t>
            </a:r>
          </a:p>
        </p:txBody>
      </p:sp>
      <p:sp>
        <p:nvSpPr>
          <p:cNvPr id="4" name="Slide Number Placeholder 3"/>
          <p:cNvSpPr>
            <a:spLocks noGrp="1"/>
          </p:cNvSpPr>
          <p:nvPr>
            <p:ph type="sldNum" sz="quarter" idx="10"/>
          </p:nvPr>
        </p:nvSpPr>
        <p:spPr/>
        <p:txBody>
          <a:bodyPr/>
          <a:lstStyle/>
          <a:p>
            <a:fld id="{EDBE8202-6396-4837-BCBF-72556494D776}" type="slidenum">
              <a:rPr lang="en-GB" smtClean="0"/>
              <a:t>4</a:t>
            </a:fld>
            <a:endParaRPr lang="en-GB"/>
          </a:p>
        </p:txBody>
      </p:sp>
    </p:spTree>
    <p:extLst>
      <p:ext uri="{BB962C8B-B14F-4D97-AF65-F5344CB8AC3E}">
        <p14:creationId xmlns:p14="http://schemas.microsoft.com/office/powerpoint/2010/main" val="27354397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a:t>
            </a:r>
            <a:r>
              <a:rPr lang="en-GB" baseline="0" dirty="0" smtClean="0"/>
              <a:t> will quickly talk about contingent contributions – these would be increases in rate, in the cost sharing ratio of 35/65, should the valuation of the fund fall to a certain level.  USS were suggesting that this scenario had a high probability of happening, other experts don’t necessarily agree.  </a:t>
            </a:r>
          </a:p>
          <a:p>
            <a:endParaRPr lang="en-GB" baseline="0" dirty="0" smtClean="0"/>
          </a:p>
          <a:p>
            <a:r>
              <a:rPr lang="en-GB" baseline="0" dirty="0" smtClean="0"/>
              <a:t>So, assuming all is well, the next option started, and would continue at 9.3% from October 2019</a:t>
            </a:r>
            <a:endParaRPr lang="en-GB" dirty="0"/>
          </a:p>
        </p:txBody>
      </p:sp>
      <p:sp>
        <p:nvSpPr>
          <p:cNvPr id="4" name="Slide Number Placeholder 3"/>
          <p:cNvSpPr>
            <a:spLocks noGrp="1"/>
          </p:cNvSpPr>
          <p:nvPr>
            <p:ph type="sldNum" sz="quarter" idx="10"/>
          </p:nvPr>
        </p:nvSpPr>
        <p:spPr/>
        <p:txBody>
          <a:bodyPr/>
          <a:lstStyle/>
          <a:p>
            <a:fld id="{EDBE8202-6396-4837-BCBF-72556494D776}" type="slidenum">
              <a:rPr lang="en-GB" smtClean="0"/>
              <a:t>5</a:t>
            </a:fld>
            <a:endParaRPr lang="en-GB"/>
          </a:p>
        </p:txBody>
      </p:sp>
    </p:spTree>
    <p:extLst>
      <p:ext uri="{BB962C8B-B14F-4D97-AF65-F5344CB8AC3E}">
        <p14:creationId xmlns:p14="http://schemas.microsoft.com/office/powerpoint/2010/main" val="18006815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However, if</a:t>
            </a:r>
            <a:r>
              <a:rPr lang="en-GB" baseline="0" dirty="0" smtClean="0"/>
              <a:t> the value of the fund fell, both employees and employers would have to start paying contingent contributions increasing from 9.3% to 11.4% (the same rate as the 2017 valuation)</a:t>
            </a:r>
            <a:endParaRPr lang="en-GB" dirty="0"/>
          </a:p>
        </p:txBody>
      </p:sp>
      <p:sp>
        <p:nvSpPr>
          <p:cNvPr id="4" name="Slide Number Placeholder 3"/>
          <p:cNvSpPr>
            <a:spLocks noGrp="1"/>
          </p:cNvSpPr>
          <p:nvPr>
            <p:ph type="sldNum" sz="quarter" idx="10"/>
          </p:nvPr>
        </p:nvSpPr>
        <p:spPr/>
        <p:txBody>
          <a:bodyPr/>
          <a:lstStyle/>
          <a:p>
            <a:fld id="{EDBE8202-6396-4837-BCBF-72556494D776}" type="slidenum">
              <a:rPr lang="en-GB" smtClean="0"/>
              <a:t>6</a:t>
            </a:fld>
            <a:endParaRPr lang="en-GB"/>
          </a:p>
        </p:txBody>
      </p:sp>
    </p:spTree>
    <p:extLst>
      <p:ext uri="{BB962C8B-B14F-4D97-AF65-F5344CB8AC3E}">
        <p14:creationId xmlns:p14="http://schemas.microsoft.com/office/powerpoint/2010/main" val="15677035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a:t>
            </a:r>
            <a:r>
              <a:rPr lang="en-GB" baseline="0" dirty="0" smtClean="0"/>
              <a:t> final option, which UUK have submitted to the latest round of JNC meetings, has an increase to 9.6% from October 2019 (so lower than the 10.4% in the 2017 valuation), with the scheme being revalued after two years, rather than 3, in 2020.  This would give time for JEP2 to report and give all parties time to properly look and evaluate their proposals.  It normally takes 12-15 months for the valuation to be agreed, so all things being equal, and the scheme vale/deficit remains at the current level, this would be an increase to 11% in October 2021.  </a:t>
            </a:r>
          </a:p>
          <a:p>
            <a:endParaRPr lang="en-GB" baseline="0" dirty="0" smtClean="0"/>
          </a:p>
          <a:p>
            <a:r>
              <a:rPr lang="en-GB" baseline="0" dirty="0" smtClean="0"/>
              <a:t>Of course, it would be hoped that JEP 2 would come up with proposals which if put in place would reduce this.  </a:t>
            </a:r>
            <a:endParaRPr lang="en-GB" dirty="0"/>
          </a:p>
        </p:txBody>
      </p:sp>
      <p:sp>
        <p:nvSpPr>
          <p:cNvPr id="4" name="Slide Number Placeholder 3"/>
          <p:cNvSpPr>
            <a:spLocks noGrp="1"/>
          </p:cNvSpPr>
          <p:nvPr>
            <p:ph type="sldNum" sz="quarter" idx="10"/>
          </p:nvPr>
        </p:nvSpPr>
        <p:spPr/>
        <p:txBody>
          <a:bodyPr/>
          <a:lstStyle/>
          <a:p>
            <a:fld id="{EDBE8202-6396-4837-BCBF-72556494D776}" type="slidenum">
              <a:rPr lang="en-GB" smtClean="0"/>
              <a:t>7</a:t>
            </a:fld>
            <a:endParaRPr lang="en-GB"/>
          </a:p>
        </p:txBody>
      </p:sp>
    </p:spTree>
    <p:extLst>
      <p:ext uri="{BB962C8B-B14F-4D97-AF65-F5344CB8AC3E}">
        <p14:creationId xmlns:p14="http://schemas.microsoft.com/office/powerpoint/2010/main" val="3137572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Under</a:t>
            </a:r>
            <a:r>
              <a:rPr lang="en-GB" baseline="0" dirty="0" smtClean="0"/>
              <a:t> the cost sharing arrangements, the employer contributions would also increase.  </a:t>
            </a:r>
            <a:endParaRPr lang="en-GB" dirty="0"/>
          </a:p>
        </p:txBody>
      </p:sp>
      <p:sp>
        <p:nvSpPr>
          <p:cNvPr id="4" name="Slide Number Placeholder 3"/>
          <p:cNvSpPr>
            <a:spLocks noGrp="1"/>
          </p:cNvSpPr>
          <p:nvPr>
            <p:ph type="sldNum" sz="quarter" idx="10"/>
          </p:nvPr>
        </p:nvSpPr>
        <p:spPr/>
        <p:txBody>
          <a:bodyPr/>
          <a:lstStyle/>
          <a:p>
            <a:fld id="{EDBE8202-6396-4837-BCBF-72556494D776}" type="slidenum">
              <a:rPr lang="en-GB" smtClean="0"/>
              <a:t>8</a:t>
            </a:fld>
            <a:endParaRPr lang="en-GB"/>
          </a:p>
        </p:txBody>
      </p:sp>
    </p:spTree>
    <p:extLst>
      <p:ext uri="{BB962C8B-B14F-4D97-AF65-F5344CB8AC3E}">
        <p14:creationId xmlns:p14="http://schemas.microsoft.com/office/powerpoint/2010/main" val="626547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last option</a:t>
            </a:r>
            <a:r>
              <a:rPr lang="en-GB" baseline="0" dirty="0" smtClean="0"/>
              <a:t> is the one which is currently being discussed at the JNC. To remind you, the b</a:t>
            </a:r>
            <a:r>
              <a:rPr lang="en-GB" dirty="0" smtClean="0"/>
              <a:t>ackstop is the 2017 position which would be an increase in October 2019 and April</a:t>
            </a:r>
            <a:r>
              <a:rPr lang="en-GB" baseline="0" dirty="0" smtClean="0"/>
              <a:t> 2020</a:t>
            </a:r>
            <a:endParaRPr lang="en-GB" dirty="0"/>
          </a:p>
        </p:txBody>
      </p:sp>
      <p:sp>
        <p:nvSpPr>
          <p:cNvPr id="4" name="Slide Number Placeholder 3"/>
          <p:cNvSpPr>
            <a:spLocks noGrp="1"/>
          </p:cNvSpPr>
          <p:nvPr>
            <p:ph type="sldNum" sz="quarter" idx="10"/>
          </p:nvPr>
        </p:nvSpPr>
        <p:spPr/>
        <p:txBody>
          <a:bodyPr/>
          <a:lstStyle/>
          <a:p>
            <a:fld id="{EDBE8202-6396-4837-BCBF-72556494D776}" type="slidenum">
              <a:rPr lang="en-GB" smtClean="0"/>
              <a:t>9</a:t>
            </a:fld>
            <a:endParaRPr lang="en-GB"/>
          </a:p>
        </p:txBody>
      </p:sp>
    </p:spTree>
    <p:extLst>
      <p:ext uri="{BB962C8B-B14F-4D97-AF65-F5344CB8AC3E}">
        <p14:creationId xmlns:p14="http://schemas.microsoft.com/office/powerpoint/2010/main" val="3966267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White 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831995"/>
            <a:ext cx="7772400" cy="831900"/>
          </a:xfrm>
          <a:prstGeom prst="rect">
            <a:avLst/>
          </a:prstGeom>
        </p:spPr>
        <p:txBody>
          <a:bodyPr/>
          <a:lstStyle>
            <a:lvl1pPr algn="l">
              <a:defRPr sz="3200" b="1" i="0">
                <a:solidFill>
                  <a:srgbClr val="002F6C"/>
                </a:solidFill>
                <a:latin typeface="Arial Bold"/>
                <a:cs typeface="Arial Bold"/>
              </a:defRPr>
            </a:lvl1pPr>
          </a:lstStyle>
          <a:p>
            <a:r>
              <a:rPr lang="en-GB" dirty="0"/>
              <a:t>Title: Click here</a:t>
            </a:r>
            <a:endParaRPr lang="en-US" dirty="0"/>
          </a:p>
        </p:txBody>
      </p:sp>
      <p:sp>
        <p:nvSpPr>
          <p:cNvPr id="3" name="Subtitle 2"/>
          <p:cNvSpPr>
            <a:spLocks noGrp="1"/>
          </p:cNvSpPr>
          <p:nvPr>
            <p:ph type="subTitle" idx="1" hasCustomPrompt="1"/>
          </p:nvPr>
        </p:nvSpPr>
        <p:spPr>
          <a:xfrm>
            <a:off x="685800" y="3600452"/>
            <a:ext cx="7086600" cy="930741"/>
          </a:xfrm>
          <a:prstGeom prst="rect">
            <a:avLst/>
          </a:prstGeom>
        </p:spPr>
        <p:txBody>
          <a:bodyPr/>
          <a:lstStyle>
            <a:lvl1pPr marL="0" indent="0" algn="l">
              <a:buNone/>
              <a:defRPr b="0">
                <a:solidFill>
                  <a:srgbClr val="002F6C"/>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Sub title: Click here</a:t>
            </a:r>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18636-D7E7-B24D-978F-8968D8F23767}" type="slidenum">
              <a:rPr lang="en-US" smtClean="0"/>
              <a:t>‹#›</a:t>
            </a:fld>
            <a:endParaRPr lang="en-US"/>
          </a:p>
        </p:txBody>
      </p:sp>
      <p:sp>
        <p:nvSpPr>
          <p:cNvPr id="8" name="Text Placeholder 7"/>
          <p:cNvSpPr>
            <a:spLocks noGrp="1"/>
          </p:cNvSpPr>
          <p:nvPr>
            <p:ph type="body" sz="quarter" idx="13" hasCustomPrompt="1"/>
          </p:nvPr>
        </p:nvSpPr>
        <p:spPr>
          <a:xfrm>
            <a:off x="685801" y="4595551"/>
            <a:ext cx="4752975" cy="620183"/>
          </a:xfrm>
          <a:prstGeom prst="rect">
            <a:avLst/>
          </a:prstGeom>
        </p:spPr>
        <p:txBody>
          <a:bodyPr vert="horz"/>
          <a:lstStyle>
            <a:lvl1pPr>
              <a:defRPr sz="2000" b="0"/>
            </a:lvl1pPr>
          </a:lstStyle>
          <a:p>
            <a:pPr lvl="0"/>
            <a:r>
              <a:rPr lang="en-US" dirty="0"/>
              <a:t>Date / Name</a:t>
            </a:r>
          </a:p>
        </p:txBody>
      </p:sp>
    </p:spTree>
    <p:extLst>
      <p:ext uri="{BB962C8B-B14F-4D97-AF65-F5344CB8AC3E}">
        <p14:creationId xmlns:p14="http://schemas.microsoft.com/office/powerpoint/2010/main" val="3983237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with pictur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662662"/>
            <a:ext cx="7772400" cy="831900"/>
          </a:xfrm>
          <a:prstGeom prst="rect">
            <a:avLst/>
          </a:prstGeom>
        </p:spPr>
        <p:txBody>
          <a:bodyPr/>
          <a:lstStyle>
            <a:lvl1pPr algn="l">
              <a:defRPr sz="3200" b="1" i="0">
                <a:solidFill>
                  <a:srgbClr val="002F6C"/>
                </a:solidFill>
                <a:latin typeface="Arial Bold"/>
                <a:cs typeface="Arial Bold"/>
              </a:defRPr>
            </a:lvl1pPr>
          </a:lstStyle>
          <a:p>
            <a:r>
              <a:rPr lang="en-GB" dirty="0"/>
              <a:t>Title: Click here</a:t>
            </a:r>
            <a:endParaRPr lang="en-US" dirty="0"/>
          </a:p>
        </p:txBody>
      </p:sp>
      <p:sp>
        <p:nvSpPr>
          <p:cNvPr id="3" name="Subtitle 2"/>
          <p:cNvSpPr>
            <a:spLocks noGrp="1"/>
          </p:cNvSpPr>
          <p:nvPr>
            <p:ph type="subTitle" idx="1" hasCustomPrompt="1"/>
          </p:nvPr>
        </p:nvSpPr>
        <p:spPr>
          <a:xfrm>
            <a:off x="685800" y="3600452"/>
            <a:ext cx="7086600" cy="930741"/>
          </a:xfrm>
          <a:prstGeom prst="rect">
            <a:avLst/>
          </a:prstGeom>
        </p:spPr>
        <p:txBody>
          <a:bodyPr/>
          <a:lstStyle>
            <a:lvl1pPr marL="0" indent="0" algn="l">
              <a:buNone/>
              <a:defRPr b="0">
                <a:solidFill>
                  <a:srgbClr val="002F6C"/>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Sub title: Click here</a:t>
            </a:r>
            <a:endParaRPr lang="en-US" dirty="0"/>
          </a:p>
        </p:txBody>
      </p:sp>
      <p:sp>
        <p:nvSpPr>
          <p:cNvPr id="8" name="Text Placeholder 7"/>
          <p:cNvSpPr>
            <a:spLocks noGrp="1"/>
          </p:cNvSpPr>
          <p:nvPr>
            <p:ph type="body" sz="quarter" idx="13" hasCustomPrompt="1"/>
          </p:nvPr>
        </p:nvSpPr>
        <p:spPr>
          <a:xfrm>
            <a:off x="685801" y="4595551"/>
            <a:ext cx="4752975" cy="620183"/>
          </a:xfrm>
          <a:prstGeom prst="rect">
            <a:avLst/>
          </a:prstGeom>
        </p:spPr>
        <p:txBody>
          <a:bodyPr vert="horz"/>
          <a:lstStyle>
            <a:lvl1pPr marL="0" indent="0">
              <a:buFontTx/>
              <a:buNone/>
              <a:defRPr sz="2000" b="0">
                <a:solidFill>
                  <a:srgbClr val="002F6C"/>
                </a:solidFill>
                <a:latin typeface="Arial"/>
                <a:cs typeface="Arial"/>
              </a:defRPr>
            </a:lvl1pPr>
          </a:lstStyle>
          <a:p>
            <a:pPr lvl="0"/>
            <a:r>
              <a:rPr lang="en-US" dirty="0"/>
              <a:t>Date / Name</a:t>
            </a:r>
          </a:p>
        </p:txBody>
      </p:sp>
      <p:sp>
        <p:nvSpPr>
          <p:cNvPr id="11" name="Picture Placeholder 10"/>
          <p:cNvSpPr>
            <a:spLocks noGrp="1"/>
          </p:cNvSpPr>
          <p:nvPr>
            <p:ph type="pic" sz="quarter" idx="14"/>
          </p:nvPr>
        </p:nvSpPr>
        <p:spPr>
          <a:xfrm>
            <a:off x="361950" y="304801"/>
            <a:ext cx="8502650" cy="6180667"/>
          </a:xfrm>
          <a:prstGeom prst="rect">
            <a:avLst/>
          </a:prstGeom>
        </p:spPr>
        <p:txBody>
          <a:bodyPr vert="horz"/>
          <a:lstStyle/>
          <a:p>
            <a:r>
              <a:rPr lang="en-US"/>
              <a:t>Click icon to add picture</a:t>
            </a:r>
          </a:p>
        </p:txBody>
      </p:sp>
    </p:spTree>
    <p:extLst>
      <p:ext uri="{BB962C8B-B14F-4D97-AF65-F5344CB8AC3E}">
        <p14:creationId xmlns:p14="http://schemas.microsoft.com/office/powerpoint/2010/main" val="3809720930"/>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Body text">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A5F18636-D7E7-B24D-978F-8968D8F23767}" type="slidenum">
              <a:rPr lang="en-US" smtClean="0"/>
              <a:t>‹#›</a:t>
            </a:fld>
            <a:endParaRPr lang="en-US"/>
          </a:p>
        </p:txBody>
      </p:sp>
      <p:sp>
        <p:nvSpPr>
          <p:cNvPr id="11" name="Text Placeholder 10"/>
          <p:cNvSpPr>
            <a:spLocks noGrp="1"/>
          </p:cNvSpPr>
          <p:nvPr>
            <p:ph type="body" sz="quarter" idx="13"/>
          </p:nvPr>
        </p:nvSpPr>
        <p:spPr>
          <a:xfrm>
            <a:off x="666750" y="1572460"/>
            <a:ext cx="8020050" cy="766272"/>
          </a:xfrm>
          <a:prstGeom prst="rect">
            <a:avLst/>
          </a:prstGeom>
        </p:spPr>
        <p:txBody>
          <a:bodyPr vert="horz"/>
          <a:lstStyle>
            <a:lvl1pPr>
              <a:defRPr sz="2400"/>
            </a:lvl1pPr>
          </a:lstStyle>
          <a:p>
            <a:pPr lvl="0"/>
            <a:r>
              <a:rPr lang="en-US"/>
              <a:t>Click to edit Master text styles</a:t>
            </a:r>
          </a:p>
        </p:txBody>
      </p:sp>
      <p:sp>
        <p:nvSpPr>
          <p:cNvPr id="14" name="Text Placeholder 13"/>
          <p:cNvSpPr>
            <a:spLocks noGrp="1"/>
          </p:cNvSpPr>
          <p:nvPr>
            <p:ph type="body" sz="quarter" idx="14"/>
          </p:nvPr>
        </p:nvSpPr>
        <p:spPr>
          <a:xfrm>
            <a:off x="666750" y="2446641"/>
            <a:ext cx="8020050" cy="2652184"/>
          </a:xfrm>
          <a:prstGeom prst="rect">
            <a:avLst/>
          </a:prstGeom>
        </p:spPr>
        <p:txBody>
          <a:bodyPr vert="horz"/>
          <a:lstStyle>
            <a:lvl1pPr marL="342900" indent="-342900">
              <a:buClr>
                <a:srgbClr val="002F6C"/>
              </a:buClr>
              <a:buFont typeface="Wingdings" charset="2"/>
              <a:buChar char="§"/>
              <a:defRPr sz="2000" b="0">
                <a:solidFill>
                  <a:schemeClr val="tx1"/>
                </a:solidFill>
                <a:latin typeface="Arial"/>
                <a:cs typeface="Arial"/>
              </a:defRPr>
            </a:lvl1pPr>
          </a:lstStyle>
          <a:p>
            <a:pPr lvl="0"/>
            <a:r>
              <a:rPr lang="en-US"/>
              <a:t>Click to edit Master text styles</a:t>
            </a:r>
          </a:p>
        </p:txBody>
      </p:sp>
      <p:cxnSp>
        <p:nvCxnSpPr>
          <p:cNvPr id="16" name="Straight Connector 15"/>
          <p:cNvCxnSpPr/>
          <p:nvPr userDrawn="1"/>
        </p:nvCxnSpPr>
        <p:spPr>
          <a:xfrm>
            <a:off x="0" y="6356351"/>
            <a:ext cx="9144000" cy="0"/>
          </a:xfrm>
          <a:prstGeom prst="line">
            <a:avLst/>
          </a:prstGeom>
          <a:ln w="12700" cmpd="sng">
            <a:solidFill>
              <a:srgbClr val="002F6C"/>
            </a:solidFill>
          </a:ln>
          <a:effectLst/>
        </p:spPr>
        <p:style>
          <a:lnRef idx="2">
            <a:schemeClr val="accent1"/>
          </a:lnRef>
          <a:fillRef idx="0">
            <a:schemeClr val="accent1"/>
          </a:fillRef>
          <a:effectRef idx="1">
            <a:schemeClr val="accent1"/>
          </a:effectRef>
          <a:fontRef idx="minor">
            <a:schemeClr val="tx1"/>
          </a:fontRef>
        </p:style>
      </p:cxnSp>
      <p:sp>
        <p:nvSpPr>
          <p:cNvPr id="20" name="Text Placeholder 19"/>
          <p:cNvSpPr>
            <a:spLocks noGrp="1"/>
          </p:cNvSpPr>
          <p:nvPr>
            <p:ph type="body" sz="quarter" idx="15"/>
          </p:nvPr>
        </p:nvSpPr>
        <p:spPr>
          <a:xfrm>
            <a:off x="666750" y="6440742"/>
            <a:ext cx="3814193" cy="372533"/>
          </a:xfrm>
          <a:prstGeom prst="rect">
            <a:avLst/>
          </a:prstGeom>
        </p:spPr>
        <p:txBody>
          <a:bodyPr vert="horz"/>
          <a:lstStyle>
            <a:lvl1pPr>
              <a:defRPr sz="1050" b="0" baseline="0">
                <a:solidFill>
                  <a:srgbClr val="000000"/>
                </a:solidFill>
                <a:latin typeface="Arial"/>
                <a:cs typeface="Arial"/>
              </a:defRPr>
            </a:lvl1pPr>
          </a:lstStyle>
          <a:p>
            <a:pPr lvl="0"/>
            <a:r>
              <a:rPr lang="en-US"/>
              <a:t>Click to edit Master text styles</a:t>
            </a:r>
          </a:p>
        </p:txBody>
      </p:sp>
    </p:spTree>
    <p:extLst>
      <p:ext uri="{BB962C8B-B14F-4D97-AF65-F5344CB8AC3E}">
        <p14:creationId xmlns:p14="http://schemas.microsoft.com/office/powerpoint/2010/main" val="310238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ody text with pictur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A5F18636-D7E7-B24D-978F-8968D8F23767}" type="slidenum">
              <a:rPr lang="en-US" smtClean="0"/>
              <a:t>‹#›</a:t>
            </a:fld>
            <a:endParaRPr lang="en-US"/>
          </a:p>
        </p:txBody>
      </p:sp>
      <p:sp>
        <p:nvSpPr>
          <p:cNvPr id="11" name="Text Placeholder 10"/>
          <p:cNvSpPr>
            <a:spLocks noGrp="1"/>
          </p:cNvSpPr>
          <p:nvPr>
            <p:ph type="body" sz="quarter" idx="13"/>
          </p:nvPr>
        </p:nvSpPr>
        <p:spPr>
          <a:xfrm>
            <a:off x="666750" y="1572460"/>
            <a:ext cx="3562350" cy="766272"/>
          </a:xfrm>
          <a:prstGeom prst="rect">
            <a:avLst/>
          </a:prstGeom>
        </p:spPr>
        <p:txBody>
          <a:bodyPr vert="horz"/>
          <a:lstStyle>
            <a:lvl1pPr>
              <a:defRPr sz="2400"/>
            </a:lvl1pPr>
          </a:lstStyle>
          <a:p>
            <a:pPr lvl="0"/>
            <a:r>
              <a:rPr lang="en-US"/>
              <a:t>Click to edit Master text styles</a:t>
            </a:r>
          </a:p>
        </p:txBody>
      </p:sp>
      <p:sp>
        <p:nvSpPr>
          <p:cNvPr id="14" name="Text Placeholder 13"/>
          <p:cNvSpPr>
            <a:spLocks noGrp="1"/>
          </p:cNvSpPr>
          <p:nvPr>
            <p:ph type="body" sz="quarter" idx="14"/>
          </p:nvPr>
        </p:nvSpPr>
        <p:spPr>
          <a:xfrm>
            <a:off x="666750" y="2522841"/>
            <a:ext cx="3562350" cy="3522360"/>
          </a:xfrm>
          <a:prstGeom prst="rect">
            <a:avLst/>
          </a:prstGeom>
        </p:spPr>
        <p:txBody>
          <a:bodyPr vert="horz"/>
          <a:lstStyle>
            <a:lvl1pPr marL="342900" indent="-342900">
              <a:buClr>
                <a:srgbClr val="002F6C"/>
              </a:buClr>
              <a:buFont typeface="Wingdings" charset="2"/>
              <a:buChar char="§"/>
              <a:defRPr sz="2000" b="0">
                <a:solidFill>
                  <a:schemeClr val="tx1"/>
                </a:solidFill>
                <a:latin typeface="Arial"/>
                <a:cs typeface="Arial"/>
              </a:defRPr>
            </a:lvl1pPr>
          </a:lstStyle>
          <a:p>
            <a:pPr lvl="0"/>
            <a:r>
              <a:rPr lang="en-US"/>
              <a:t>Click to edit Master text styles</a:t>
            </a:r>
          </a:p>
        </p:txBody>
      </p:sp>
      <p:cxnSp>
        <p:nvCxnSpPr>
          <p:cNvPr id="16" name="Straight Connector 15"/>
          <p:cNvCxnSpPr/>
          <p:nvPr userDrawn="1"/>
        </p:nvCxnSpPr>
        <p:spPr>
          <a:xfrm>
            <a:off x="0" y="6356351"/>
            <a:ext cx="9144000" cy="0"/>
          </a:xfrm>
          <a:prstGeom prst="line">
            <a:avLst/>
          </a:prstGeom>
          <a:ln w="12700" cmpd="sng">
            <a:solidFill>
              <a:srgbClr val="002F6C"/>
            </a:solidFill>
          </a:ln>
          <a:effectLst/>
        </p:spPr>
        <p:style>
          <a:lnRef idx="2">
            <a:schemeClr val="accent1"/>
          </a:lnRef>
          <a:fillRef idx="0">
            <a:schemeClr val="accent1"/>
          </a:fillRef>
          <a:effectRef idx="1">
            <a:schemeClr val="accent1"/>
          </a:effectRef>
          <a:fontRef idx="minor">
            <a:schemeClr val="tx1"/>
          </a:fontRef>
        </p:style>
      </p:cxnSp>
      <p:sp>
        <p:nvSpPr>
          <p:cNvPr id="20" name="Text Placeholder 19"/>
          <p:cNvSpPr>
            <a:spLocks noGrp="1"/>
          </p:cNvSpPr>
          <p:nvPr>
            <p:ph type="body" sz="quarter" idx="15"/>
          </p:nvPr>
        </p:nvSpPr>
        <p:spPr>
          <a:xfrm>
            <a:off x="666750" y="6440742"/>
            <a:ext cx="3814193" cy="372533"/>
          </a:xfrm>
          <a:prstGeom prst="rect">
            <a:avLst/>
          </a:prstGeom>
        </p:spPr>
        <p:txBody>
          <a:bodyPr vert="horz"/>
          <a:lstStyle>
            <a:lvl1pPr>
              <a:defRPr sz="1050" b="0" baseline="0">
                <a:solidFill>
                  <a:srgbClr val="000000"/>
                </a:solidFill>
                <a:latin typeface="Arial"/>
                <a:cs typeface="Arial"/>
              </a:defRPr>
            </a:lvl1pPr>
          </a:lstStyle>
          <a:p>
            <a:pPr lvl="0"/>
            <a:r>
              <a:rPr lang="en-US"/>
              <a:t>Click to edit Master text styles</a:t>
            </a:r>
          </a:p>
        </p:txBody>
      </p:sp>
      <p:sp>
        <p:nvSpPr>
          <p:cNvPr id="3" name="Picture Placeholder 2"/>
          <p:cNvSpPr>
            <a:spLocks noGrp="1"/>
          </p:cNvSpPr>
          <p:nvPr>
            <p:ph type="pic" sz="quarter" idx="16"/>
          </p:nvPr>
        </p:nvSpPr>
        <p:spPr>
          <a:xfrm>
            <a:off x="4432300" y="1572685"/>
            <a:ext cx="4495800" cy="4472516"/>
          </a:xfrm>
          <a:prstGeom prst="rect">
            <a:avLst/>
          </a:prstGeom>
        </p:spPr>
        <p:txBody>
          <a:bodyPr vert="horz"/>
          <a:lstStyle>
            <a:lvl1pPr>
              <a:defRPr sz="1800"/>
            </a:lvl1pPr>
          </a:lstStyle>
          <a:p>
            <a:r>
              <a:rPr lang="en-US"/>
              <a:t>Click icon to add picture</a:t>
            </a:r>
            <a:endParaRPr lang="en-US" dirty="0"/>
          </a:p>
        </p:txBody>
      </p:sp>
    </p:spTree>
    <p:extLst>
      <p:ext uri="{BB962C8B-B14F-4D97-AF65-F5344CB8AC3E}">
        <p14:creationId xmlns:p14="http://schemas.microsoft.com/office/powerpoint/2010/main" val="2953035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ue title slide">
    <p:bg>
      <p:bgPr>
        <a:solidFill>
          <a:srgbClr val="002F6C"/>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831995"/>
            <a:ext cx="7772400" cy="831900"/>
          </a:xfrm>
          <a:prstGeom prst="rect">
            <a:avLst/>
          </a:prstGeom>
        </p:spPr>
        <p:txBody>
          <a:bodyPr/>
          <a:lstStyle>
            <a:lvl1pPr algn="l">
              <a:defRPr sz="3200" b="1" i="0">
                <a:solidFill>
                  <a:schemeClr val="tx1"/>
                </a:solidFill>
                <a:latin typeface="Arial Bold"/>
                <a:cs typeface="Arial Bold"/>
              </a:defRPr>
            </a:lvl1pPr>
          </a:lstStyle>
          <a:p>
            <a:r>
              <a:rPr lang="en-GB" dirty="0"/>
              <a:t>Title: Click here</a:t>
            </a:r>
            <a:endParaRPr lang="en-US" dirty="0"/>
          </a:p>
        </p:txBody>
      </p:sp>
      <p:sp>
        <p:nvSpPr>
          <p:cNvPr id="3" name="Subtitle 2"/>
          <p:cNvSpPr>
            <a:spLocks noGrp="1"/>
          </p:cNvSpPr>
          <p:nvPr>
            <p:ph type="subTitle" idx="1" hasCustomPrompt="1"/>
          </p:nvPr>
        </p:nvSpPr>
        <p:spPr>
          <a:xfrm>
            <a:off x="685800" y="3600452"/>
            <a:ext cx="7086600" cy="930741"/>
          </a:xfrm>
          <a:prstGeom prst="rect">
            <a:avLst/>
          </a:prstGeom>
        </p:spPr>
        <p:txBody>
          <a:bodyPr/>
          <a:lstStyle>
            <a:lvl1pPr marL="0" indent="0" algn="l">
              <a:buNone/>
              <a:defRPr b="0">
                <a:solidFill>
                  <a:srgbClr val="FFFFFF"/>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Sub title: Click here</a:t>
            </a:r>
            <a:endParaRPr lang="en-US" dirty="0"/>
          </a:p>
        </p:txBody>
      </p:sp>
      <p:sp>
        <p:nvSpPr>
          <p:cNvPr id="8" name="Text Placeholder 7"/>
          <p:cNvSpPr>
            <a:spLocks noGrp="1"/>
          </p:cNvSpPr>
          <p:nvPr>
            <p:ph type="body" sz="quarter" idx="13" hasCustomPrompt="1"/>
          </p:nvPr>
        </p:nvSpPr>
        <p:spPr>
          <a:xfrm>
            <a:off x="685801" y="4595551"/>
            <a:ext cx="4752975" cy="620183"/>
          </a:xfrm>
          <a:prstGeom prst="rect">
            <a:avLst/>
          </a:prstGeom>
        </p:spPr>
        <p:txBody>
          <a:bodyPr vert="horz"/>
          <a:lstStyle>
            <a:lvl1pPr marL="0" indent="0">
              <a:buFontTx/>
              <a:buNone/>
              <a:defRPr sz="2000" b="0">
                <a:latin typeface="Arial"/>
                <a:cs typeface="Arial"/>
              </a:defRPr>
            </a:lvl1pPr>
          </a:lstStyle>
          <a:p>
            <a:pPr lvl="0"/>
            <a:r>
              <a:rPr lang="en-US" dirty="0"/>
              <a:t>Date / Name</a:t>
            </a:r>
          </a:p>
        </p:txBody>
      </p:sp>
      <p:pic>
        <p:nvPicPr>
          <p:cNvPr id="4" name="Picture 3" descr="StG_WO.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78650" y="459138"/>
            <a:ext cx="1634417" cy="937862"/>
          </a:xfrm>
          <a:prstGeom prst="rect">
            <a:avLst/>
          </a:prstGeom>
        </p:spPr>
      </p:pic>
    </p:spTree>
    <p:extLst>
      <p:ext uri="{BB962C8B-B14F-4D97-AF65-F5344CB8AC3E}">
        <p14:creationId xmlns:p14="http://schemas.microsoft.com/office/powerpoint/2010/main" val="4106632972"/>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2A65EE8-E9ED-41C4-AD15-6B9563F300A3}"/>
              </a:ext>
            </a:extLst>
          </p:cNvPr>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2DC46370-8AA0-4489-8F5F-E38668454AB3}"/>
              </a:ext>
            </a:extLst>
          </p:cNvPr>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47726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ue divider slide">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57200" y="275167"/>
            <a:ext cx="8229600" cy="1143000"/>
          </a:xfrm>
          <a:prstGeom prst="rect">
            <a:avLst/>
          </a:prstGeom>
        </p:spPr>
        <p:txBody>
          <a:bodyPr vert="horz" lIns="91440" tIns="45720" rIns="91440" bIns="45720" rtlCol="0" anchor="ctr">
            <a:normAutofit/>
          </a:bodyPr>
          <a:lstStyle/>
          <a:p>
            <a:r>
              <a:rPr lang="en-GB" dirty="0"/>
              <a:t>Click to edit Master title style</a:t>
            </a:r>
            <a:endParaRPr lang="en-US" dirty="0"/>
          </a:p>
        </p:txBody>
      </p:sp>
    </p:spTree>
    <p:extLst>
      <p:ext uri="{BB962C8B-B14F-4D97-AF65-F5344CB8AC3E}">
        <p14:creationId xmlns:p14="http://schemas.microsoft.com/office/powerpoint/2010/main" val="3387488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een divider slide">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57200" y="275167"/>
            <a:ext cx="8229600" cy="1143000"/>
          </a:xfrm>
          <a:prstGeom prst="rect">
            <a:avLst/>
          </a:prstGeom>
        </p:spPr>
        <p:txBody>
          <a:bodyPr vert="horz" lIns="91440" tIns="45720" rIns="91440" bIns="45720" rtlCol="0" anchor="ctr">
            <a:normAutofit/>
          </a:bodyPr>
          <a:lstStyle/>
          <a:p>
            <a:r>
              <a:rPr lang="en-GB" dirty="0"/>
              <a:t>Click to edit Master title style</a:t>
            </a:r>
            <a:endParaRPr lang="en-US" dirty="0"/>
          </a:p>
        </p:txBody>
      </p:sp>
    </p:spTree>
    <p:extLst>
      <p:ext uri="{BB962C8B-B14F-4D97-AF65-F5344CB8AC3E}">
        <p14:creationId xmlns:p14="http://schemas.microsoft.com/office/powerpoint/2010/main" val="462386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rgundy divider slide">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57200" y="275167"/>
            <a:ext cx="8229600" cy="1143000"/>
          </a:xfrm>
          <a:prstGeom prst="rect">
            <a:avLst/>
          </a:prstGeom>
        </p:spPr>
        <p:txBody>
          <a:bodyPr vert="horz" lIns="91440" tIns="45720" rIns="91440" bIns="45720" rtlCol="0" anchor="ctr">
            <a:normAutofit/>
          </a:bodyPr>
          <a:lstStyle/>
          <a:p>
            <a:r>
              <a:rPr lang="en-GB" dirty="0"/>
              <a:t>Click to edit Master title style</a:t>
            </a:r>
            <a:endParaRPr lang="en-US" dirty="0"/>
          </a:p>
        </p:txBody>
      </p:sp>
    </p:spTree>
    <p:extLst>
      <p:ext uri="{BB962C8B-B14F-4D97-AF65-F5344CB8AC3E}">
        <p14:creationId xmlns:p14="http://schemas.microsoft.com/office/powerpoint/2010/main" val="6948673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7.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8.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8BD38-D03E-C541-9923-BDDC40D861C2}" type="datetimeFigureOut">
              <a:rPr lang="en-US" smtClean="0"/>
              <a:t>9/7/2019</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F18636-D7E7-B24D-978F-8968D8F23767}" type="slidenum">
              <a:rPr lang="en-US" smtClean="0"/>
              <a:t>‹#›</a:t>
            </a:fld>
            <a:endParaRPr lang="en-US"/>
          </a:p>
        </p:txBody>
      </p:sp>
      <p:pic>
        <p:nvPicPr>
          <p:cNvPr id="2" name="Picture 1" descr="RGB.eps"/>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578600" y="285750"/>
            <a:ext cx="2108200" cy="990600"/>
          </a:xfrm>
          <a:prstGeom prst="rect">
            <a:avLst/>
          </a:prstGeom>
        </p:spPr>
      </p:pic>
    </p:spTree>
    <p:extLst>
      <p:ext uri="{BB962C8B-B14F-4D97-AF65-F5344CB8AC3E}">
        <p14:creationId xmlns:p14="http://schemas.microsoft.com/office/powerpoint/2010/main" val="4135904878"/>
      </p:ext>
    </p:extLst>
  </p:cSld>
  <p:clrMap bg1="lt1" tx1="dk1" bg2="lt2" tx2="dk2" accent1="accent1" accent2="accent2" accent3="accent3" accent4="accent4" accent5="accent5" accent6="accent6" hlink="hlink" folHlink="folHlink"/>
  <p:sldLayoutIdLst>
    <p:sldLayoutId id="2147483666" r:id="rId1"/>
    <p:sldLayoutId id="2147483705" r:id="rId2"/>
    <p:sldLayoutId id="2147483686" r:id="rId3"/>
    <p:sldLayoutId id="2147483689"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0" indent="0" algn="l" defTabSz="457200" rtl="0" eaLnBrk="1" latinLnBrk="0" hangingPunct="1">
        <a:spcBef>
          <a:spcPct val="20000"/>
        </a:spcBef>
        <a:buFontTx/>
        <a:buNone/>
        <a:defRPr sz="3200" b="1" i="0" kern="1200">
          <a:solidFill>
            <a:srgbClr val="002F6C"/>
          </a:solidFill>
          <a:latin typeface="Arial Bold"/>
          <a:ea typeface="+mn-ea"/>
          <a:cs typeface="Arial Bold"/>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94374666"/>
      </p:ext>
    </p:extLst>
  </p:cSld>
  <p:clrMap bg1="lt1" tx1="dk1" bg2="lt2" tx2="dk2" accent1="accent1" accent2="accent2" accent3="accent3" accent4="accent4" accent5="accent5" accent6="accent6" hlink="hlink" folHlink="folHlink"/>
  <p:sldLayoutIdLst>
    <p:sldLayoutId id="2147483704"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RGB.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35962" y="376537"/>
            <a:ext cx="1631988" cy="1022451"/>
          </a:xfrm>
          <a:prstGeom prst="rect">
            <a:avLst/>
          </a:prstGeom>
        </p:spPr>
      </p:pic>
    </p:spTree>
    <p:extLst>
      <p:ext uri="{BB962C8B-B14F-4D97-AF65-F5344CB8AC3E}">
        <p14:creationId xmlns:p14="http://schemas.microsoft.com/office/powerpoint/2010/main" val="3827841442"/>
      </p:ext>
    </p:extLst>
  </p:cSld>
  <p:clrMap bg1="lt1" tx1="dk1" bg2="lt2" tx2="dk2" accent1="accent1" accent2="accent2" accent3="accent3" accent4="accent4" accent5="accent5" accent6="accent6" hlink="hlink" folHlink="folHlink"/>
  <p:sldLayoutIdLst>
    <p:sldLayoutId id="2147483706"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002F6C"/>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275167"/>
            <a:ext cx="8229600" cy="1143000"/>
          </a:xfrm>
          <a:prstGeom prst="rect">
            <a:avLst/>
          </a:prstGeom>
        </p:spPr>
        <p:txBody>
          <a:bodyPr vert="horz" lIns="91440" tIns="45720" rIns="91440" bIns="45720" rtlCol="0" anchor="ctr">
            <a:normAutofit/>
          </a:bodyPr>
          <a:lstStyle/>
          <a:p>
            <a:r>
              <a:rPr lang="en-GB" dirty="0"/>
              <a:t>Click to edit Master title style</a:t>
            </a:r>
            <a:endParaRPr lang="en-US" dirty="0"/>
          </a:p>
        </p:txBody>
      </p:sp>
    </p:spTree>
    <p:extLst>
      <p:ext uri="{BB962C8B-B14F-4D97-AF65-F5344CB8AC3E}">
        <p14:creationId xmlns:p14="http://schemas.microsoft.com/office/powerpoint/2010/main" val="1871494568"/>
      </p:ext>
    </p:extLst>
  </p:cSld>
  <p:clrMap bg1="lt1" tx1="dk1" bg2="lt2" tx2="dk2" accent1="accent1" accent2="accent2" accent3="accent3" accent4="accent4" accent5="accent5" accent6="accent6" hlink="hlink" folHlink="folHlink"/>
  <p:sldLayoutIdLst>
    <p:sldLayoutId id="2147483681" r:id="rId1"/>
  </p:sldLayoutIdLst>
  <p:txStyles>
    <p:titleStyle>
      <a:lvl1pPr algn="l" defTabSz="457200" rtl="0" eaLnBrk="1" latinLnBrk="0" hangingPunct="1">
        <a:spcBef>
          <a:spcPct val="0"/>
        </a:spcBef>
        <a:buNone/>
        <a:defRPr sz="2400" b="1" i="0" kern="1200">
          <a:solidFill>
            <a:schemeClr val="bg1"/>
          </a:solidFill>
          <a:latin typeface="Arial Bold"/>
          <a:ea typeface="+mj-ea"/>
          <a:cs typeface="Arial Bold"/>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00B37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275167"/>
            <a:ext cx="8229600" cy="1143000"/>
          </a:xfrm>
          <a:prstGeom prst="rect">
            <a:avLst/>
          </a:prstGeom>
        </p:spPr>
        <p:txBody>
          <a:bodyPr vert="horz" lIns="91440" tIns="45720" rIns="91440" bIns="45720" rtlCol="0" anchor="ctr">
            <a:normAutofit/>
          </a:bodyPr>
          <a:lstStyle/>
          <a:p>
            <a:r>
              <a:rPr lang="en-GB" dirty="0"/>
              <a:t>Click to edit Master title style</a:t>
            </a:r>
            <a:endParaRPr lang="en-US" dirty="0"/>
          </a:p>
        </p:txBody>
      </p:sp>
    </p:spTree>
    <p:extLst>
      <p:ext uri="{BB962C8B-B14F-4D97-AF65-F5344CB8AC3E}">
        <p14:creationId xmlns:p14="http://schemas.microsoft.com/office/powerpoint/2010/main" val="3225799174"/>
      </p:ext>
    </p:extLst>
  </p:cSld>
  <p:clrMap bg1="lt1" tx1="dk1" bg2="lt2" tx2="dk2" accent1="accent1" accent2="accent2" accent3="accent3" accent4="accent4" accent5="accent5" accent6="accent6" hlink="hlink" folHlink="folHlink"/>
  <p:sldLayoutIdLst>
    <p:sldLayoutId id="2147483683" r:id="rId1"/>
  </p:sldLayoutIdLst>
  <p:txStyles>
    <p:titleStyle>
      <a:lvl1pPr algn="l" defTabSz="457200" rtl="0" eaLnBrk="1" latinLnBrk="0" hangingPunct="1">
        <a:spcBef>
          <a:spcPct val="0"/>
        </a:spcBef>
        <a:buNone/>
        <a:defRPr sz="2400" b="1" i="0" kern="1200">
          <a:solidFill>
            <a:schemeClr val="bg1"/>
          </a:solidFill>
          <a:latin typeface="Arial Bold"/>
          <a:ea typeface="+mj-ea"/>
          <a:cs typeface="Arial Bold"/>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7C28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20905136"/>
      </p:ext>
    </p:extLst>
  </p:cSld>
  <p:clrMap bg1="lt1" tx1="dk1" bg2="lt2" tx2="dk2" accent1="accent1" accent2="accent2" accent3="accent3" accent4="accent4" accent5="accent5" accent6="accent6" hlink="hlink" folHlink="folHlink"/>
  <p:sldLayoutIdLst>
    <p:sldLayoutId id="2147483685" r:id="rId1"/>
  </p:sldLayoutIdLst>
  <p:txStyles>
    <p:titleStyle>
      <a:lvl1pPr algn="l" defTabSz="457200" rtl="0" eaLnBrk="1" latinLnBrk="0" hangingPunct="1">
        <a:spcBef>
          <a:spcPct val="0"/>
        </a:spcBef>
        <a:buNone/>
        <a:defRPr sz="2400" b="1" i="0" kern="1200">
          <a:solidFill>
            <a:schemeClr val="bg1"/>
          </a:solidFill>
          <a:latin typeface="Arial Bold"/>
          <a:ea typeface="+mj-ea"/>
          <a:cs typeface="Arial Bold"/>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t"/>
          <a:lstStyle/>
          <a:p>
            <a:r>
              <a:rPr lang="en-US" dirty="0"/>
              <a:t>USS </a:t>
            </a:r>
            <a:r>
              <a:rPr lang="en-US" dirty="0" smtClean="0"/>
              <a:t>Update and Employer</a:t>
            </a:r>
            <a:r>
              <a:rPr lang="en-US" dirty="0"/>
              <a:t> Proposal</a:t>
            </a:r>
          </a:p>
        </p:txBody>
      </p:sp>
      <p:sp>
        <p:nvSpPr>
          <p:cNvPr id="4" name="Text Placeholder 3"/>
          <p:cNvSpPr>
            <a:spLocks noGrp="1"/>
          </p:cNvSpPr>
          <p:nvPr>
            <p:ph type="body" sz="quarter" idx="13"/>
          </p:nvPr>
        </p:nvSpPr>
        <p:spPr>
          <a:xfrm>
            <a:off x="685801" y="4595551"/>
            <a:ext cx="5706290" cy="620183"/>
          </a:xfrm>
        </p:spPr>
        <p:txBody>
          <a:bodyPr vert="horz" anchor="t"/>
          <a:lstStyle/>
          <a:p>
            <a:r>
              <a:rPr lang="en-US" dirty="0"/>
              <a:t>6</a:t>
            </a:r>
            <a:r>
              <a:rPr lang="en-US"/>
              <a:t> </a:t>
            </a:r>
            <a:r>
              <a:rPr lang="en-US" smtClean="0"/>
              <a:t>September</a:t>
            </a:r>
            <a:r>
              <a:rPr lang="en-US" dirty="0"/>
              <a:t> 2019</a:t>
            </a:r>
          </a:p>
          <a:p>
            <a:r>
              <a:rPr lang="en-US" dirty="0"/>
              <a:t>Nicola Arnold, Director of Finance</a:t>
            </a:r>
          </a:p>
          <a:p>
            <a:r>
              <a:rPr lang="en-US" dirty="0"/>
              <a:t>Cara Wright, Payroll &amp; Pensions Manager</a:t>
            </a:r>
          </a:p>
        </p:txBody>
      </p:sp>
    </p:spTree>
    <p:extLst>
      <p:ext uri="{BB962C8B-B14F-4D97-AF65-F5344CB8AC3E}">
        <p14:creationId xmlns:p14="http://schemas.microsoft.com/office/powerpoint/2010/main" val="12515701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p:txBody>
          <a:bodyPr/>
          <a:lstStyle/>
          <a:p>
            <a:endParaRPr lang="en-GB" dirty="0"/>
          </a:p>
        </p:txBody>
      </p:sp>
      <p:sp>
        <p:nvSpPr>
          <p:cNvPr id="2" name="Text Placeholder 1"/>
          <p:cNvSpPr>
            <a:spLocks noGrp="1"/>
          </p:cNvSpPr>
          <p:nvPr>
            <p:ph type="body" sz="quarter" idx="13"/>
          </p:nvPr>
        </p:nvSpPr>
        <p:spPr/>
        <p:txBody>
          <a:bodyPr/>
          <a:lstStyle/>
          <a:p>
            <a:endParaRPr lang="en-GB" dirty="0"/>
          </a:p>
        </p:txBody>
      </p:sp>
      <p:sp>
        <p:nvSpPr>
          <p:cNvPr id="4" name="Text Placeholder 3"/>
          <p:cNvSpPr>
            <a:spLocks noGrp="1"/>
          </p:cNvSpPr>
          <p:nvPr>
            <p:ph type="body" sz="quarter" idx="15"/>
          </p:nvPr>
        </p:nvSpPr>
        <p:spPr/>
        <p:txBody>
          <a:bodyPr/>
          <a:lstStyle/>
          <a:p>
            <a:endParaRPr lang="en-GB"/>
          </a:p>
        </p:txBody>
      </p:sp>
      <p:graphicFrame>
        <p:nvGraphicFramePr>
          <p:cNvPr id="5" name="Chart 4"/>
          <p:cNvGraphicFramePr>
            <a:graphicFrameLocks/>
          </p:cNvGraphicFramePr>
          <p:nvPr>
            <p:extLst>
              <p:ext uri="{D42A27DB-BD31-4B8C-83A1-F6EECF244321}">
                <p14:modId xmlns:p14="http://schemas.microsoft.com/office/powerpoint/2010/main" val="1488973553"/>
              </p:ext>
            </p:extLst>
          </p:nvPr>
        </p:nvGraphicFramePr>
        <p:xfrm>
          <a:off x="322217" y="1428206"/>
          <a:ext cx="8569233" cy="4519748"/>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365760" y="486413"/>
            <a:ext cx="3095719" cy="369332"/>
          </a:xfrm>
          <a:prstGeom prst="rect">
            <a:avLst/>
          </a:prstGeom>
          <a:noFill/>
        </p:spPr>
        <p:txBody>
          <a:bodyPr wrap="none" rtlCol="0">
            <a:spAutoFit/>
          </a:bodyPr>
          <a:lstStyle/>
          <a:p>
            <a:r>
              <a:rPr lang="en-GB" b="1" dirty="0" smtClean="0">
                <a:solidFill>
                  <a:srgbClr val="002F6C"/>
                </a:solidFill>
                <a:latin typeface="Arial" panose="020B0604020202020204" pitchFamily="34" charset="0"/>
                <a:cs typeface="Arial" panose="020B0604020202020204" pitchFamily="34" charset="0"/>
              </a:rPr>
              <a:t>Current proposed position</a:t>
            </a:r>
            <a:endParaRPr lang="en-GB" b="1" dirty="0">
              <a:solidFill>
                <a:srgbClr val="002F6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59901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p:txBody>
          <a:bodyPr/>
          <a:lstStyle/>
          <a:p>
            <a:endParaRPr lang="en-GB" dirty="0"/>
          </a:p>
        </p:txBody>
      </p:sp>
      <p:sp>
        <p:nvSpPr>
          <p:cNvPr id="2" name="Text Placeholder 1"/>
          <p:cNvSpPr>
            <a:spLocks noGrp="1"/>
          </p:cNvSpPr>
          <p:nvPr>
            <p:ph type="body" sz="quarter" idx="13"/>
          </p:nvPr>
        </p:nvSpPr>
        <p:spPr/>
        <p:txBody>
          <a:bodyPr/>
          <a:lstStyle/>
          <a:p>
            <a:endParaRPr lang="en-GB" dirty="0"/>
          </a:p>
        </p:txBody>
      </p:sp>
      <p:sp>
        <p:nvSpPr>
          <p:cNvPr id="4" name="Text Placeholder 3"/>
          <p:cNvSpPr>
            <a:spLocks noGrp="1"/>
          </p:cNvSpPr>
          <p:nvPr>
            <p:ph type="body" sz="quarter" idx="15"/>
          </p:nvPr>
        </p:nvSpPr>
        <p:spPr/>
        <p:txBody>
          <a:bodyPr/>
          <a:lstStyle/>
          <a:p>
            <a:endParaRPr lang="en-GB"/>
          </a:p>
        </p:txBody>
      </p:sp>
      <p:graphicFrame>
        <p:nvGraphicFramePr>
          <p:cNvPr id="6" name="Chart 5"/>
          <p:cNvGraphicFramePr>
            <a:graphicFrameLocks/>
          </p:cNvGraphicFramePr>
          <p:nvPr>
            <p:extLst>
              <p:ext uri="{D42A27DB-BD31-4B8C-83A1-F6EECF244321}">
                <p14:modId xmlns:p14="http://schemas.microsoft.com/office/powerpoint/2010/main" val="3860592197"/>
              </p:ext>
            </p:extLst>
          </p:nvPr>
        </p:nvGraphicFramePr>
        <p:xfrm>
          <a:off x="496389" y="1384663"/>
          <a:ext cx="8456022" cy="4815840"/>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496389" y="334682"/>
            <a:ext cx="2108269" cy="369332"/>
          </a:xfrm>
          <a:prstGeom prst="rect">
            <a:avLst/>
          </a:prstGeom>
        </p:spPr>
        <p:txBody>
          <a:bodyPr wrap="none">
            <a:spAutoFit/>
          </a:bodyPr>
          <a:lstStyle/>
          <a:p>
            <a:r>
              <a:rPr lang="en-GB" b="1" dirty="0" smtClean="0">
                <a:solidFill>
                  <a:srgbClr val="002F6C"/>
                </a:solidFill>
                <a:latin typeface="Arial" panose="020B0604020202020204" pitchFamily="34" charset="0"/>
                <a:cs typeface="Arial" panose="020B0604020202020204" pitchFamily="34" charset="0"/>
              </a:rPr>
              <a:t>UUK offer to UCU</a:t>
            </a:r>
            <a:endParaRPr lang="en-GB" b="1" dirty="0">
              <a:solidFill>
                <a:srgbClr val="002F6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0166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p:txBody>
          <a:bodyPr/>
          <a:lstStyle/>
          <a:p>
            <a:endParaRPr lang="en-GB" dirty="0"/>
          </a:p>
        </p:txBody>
      </p:sp>
      <p:sp>
        <p:nvSpPr>
          <p:cNvPr id="4" name="Text Placeholder 3"/>
          <p:cNvSpPr>
            <a:spLocks noGrp="1"/>
          </p:cNvSpPr>
          <p:nvPr>
            <p:ph type="body" sz="quarter" idx="15"/>
          </p:nvPr>
        </p:nvSpPr>
        <p:spPr/>
        <p:txBody>
          <a:bodyPr/>
          <a:lstStyle/>
          <a:p>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885838185"/>
              </p:ext>
            </p:extLst>
          </p:nvPr>
        </p:nvGraphicFramePr>
        <p:xfrm>
          <a:off x="148044" y="2034878"/>
          <a:ext cx="8769532" cy="3738804"/>
        </p:xfrm>
        <a:graphic>
          <a:graphicData uri="http://schemas.openxmlformats.org/drawingml/2006/table">
            <a:tbl>
              <a:tblPr firstRow="1" bandRow="1">
                <a:tableStyleId>{5C22544A-7EE6-4342-B048-85BDC9FD1C3A}</a:tableStyleId>
              </a:tblPr>
              <a:tblGrid>
                <a:gridCol w="2192383"/>
                <a:gridCol w="2192383"/>
                <a:gridCol w="2192383"/>
                <a:gridCol w="2192383"/>
              </a:tblGrid>
              <a:tr h="576193">
                <a:tc>
                  <a:txBody>
                    <a:bodyPr/>
                    <a:lstStyle/>
                    <a:p>
                      <a:pPr algn="ctr"/>
                      <a:r>
                        <a:rPr lang="en-GB" dirty="0" smtClean="0"/>
                        <a:t>Spine</a:t>
                      </a:r>
                      <a:r>
                        <a:rPr lang="en-GB" baseline="0" dirty="0" smtClean="0"/>
                        <a:t> Point</a:t>
                      </a:r>
                      <a:endParaRPr lang="en-GB" dirty="0"/>
                    </a:p>
                  </a:txBody>
                  <a:tcPr/>
                </a:tc>
                <a:tc>
                  <a:txBody>
                    <a:bodyPr/>
                    <a:lstStyle/>
                    <a:p>
                      <a:pPr algn="ctr"/>
                      <a:r>
                        <a:rPr lang="en-GB" dirty="0" smtClean="0"/>
                        <a:t>Salary </a:t>
                      </a:r>
                      <a:r>
                        <a:rPr lang="en-GB" dirty="0" err="1" smtClean="0"/>
                        <a:t>inc</a:t>
                      </a:r>
                      <a:r>
                        <a:rPr lang="en-GB" dirty="0" smtClean="0"/>
                        <a:t> LW</a:t>
                      </a:r>
                      <a:endParaRPr lang="en-GB" dirty="0"/>
                    </a:p>
                  </a:txBody>
                  <a:tcPr/>
                </a:tc>
                <a:tc>
                  <a:txBody>
                    <a:bodyPr/>
                    <a:lstStyle/>
                    <a:p>
                      <a:pPr algn="ctr"/>
                      <a:r>
                        <a:rPr lang="en-GB" dirty="0" smtClean="0"/>
                        <a:t>01/10/2019</a:t>
                      </a:r>
                    </a:p>
                    <a:p>
                      <a:pPr algn="ctr"/>
                      <a:r>
                        <a:rPr lang="en-GB" dirty="0" smtClean="0"/>
                        <a:t>9.6%</a:t>
                      </a:r>
                      <a:endParaRPr lang="en-GB" dirty="0"/>
                    </a:p>
                  </a:txBody>
                  <a:tcPr/>
                </a:tc>
                <a:tc>
                  <a:txBody>
                    <a:bodyPr/>
                    <a:lstStyle/>
                    <a:p>
                      <a:pPr algn="ctr"/>
                      <a:r>
                        <a:rPr lang="en-GB" dirty="0" smtClean="0"/>
                        <a:t>01/10/2021</a:t>
                      </a:r>
                    </a:p>
                    <a:p>
                      <a:pPr algn="ctr"/>
                      <a:r>
                        <a:rPr lang="en-GB" dirty="0" smtClean="0"/>
                        <a:t>11%</a:t>
                      </a:r>
                      <a:endParaRPr lang="en-GB" dirty="0"/>
                    </a:p>
                  </a:txBody>
                  <a:tcPr/>
                </a:tc>
              </a:tr>
              <a:tr h="516454">
                <a:tc>
                  <a:txBody>
                    <a:bodyPr/>
                    <a:lstStyle/>
                    <a:p>
                      <a:pPr algn="ctr"/>
                      <a:r>
                        <a:rPr lang="en-GB" dirty="0" smtClean="0"/>
                        <a:t>26</a:t>
                      </a:r>
                      <a:endParaRPr lang="en-GB" dirty="0"/>
                    </a:p>
                  </a:txBody>
                  <a:tcPr/>
                </a:tc>
                <a:tc>
                  <a:txBody>
                    <a:bodyPr/>
                    <a:lstStyle/>
                    <a:p>
                      <a:pPr algn="ctr"/>
                      <a:r>
                        <a:rPr lang="en-GB" dirty="0" smtClean="0"/>
                        <a:t>£33,193</a:t>
                      </a:r>
                      <a:endParaRPr lang="en-GB" dirty="0"/>
                    </a:p>
                  </a:txBody>
                  <a:tcPr/>
                </a:tc>
                <a:tc>
                  <a:txBody>
                    <a:bodyPr/>
                    <a:lstStyle/>
                    <a:p>
                      <a:pPr algn="ctr"/>
                      <a:r>
                        <a:rPr lang="en-GB" dirty="0" smtClean="0"/>
                        <a:t>£-15.05</a:t>
                      </a:r>
                      <a:endParaRPr lang="en-GB" dirty="0"/>
                    </a:p>
                  </a:txBody>
                  <a:tcPr/>
                </a:tc>
                <a:tc>
                  <a:txBody>
                    <a:bodyPr/>
                    <a:lstStyle/>
                    <a:p>
                      <a:pPr algn="ctr"/>
                      <a:r>
                        <a:rPr lang="en-GB" dirty="0" smtClean="0"/>
                        <a:t>£-26.33</a:t>
                      </a:r>
                      <a:endParaRPr lang="en-GB" dirty="0"/>
                    </a:p>
                  </a:txBody>
                  <a:tcPr/>
                </a:tc>
              </a:tr>
              <a:tr h="516454">
                <a:tc>
                  <a:txBody>
                    <a:bodyPr/>
                    <a:lstStyle/>
                    <a:p>
                      <a:pPr algn="ctr"/>
                      <a:r>
                        <a:rPr lang="en-GB" dirty="0" smtClean="0"/>
                        <a:t>31</a:t>
                      </a:r>
                      <a:endParaRPr lang="en-GB" dirty="0"/>
                    </a:p>
                  </a:txBody>
                  <a:tcPr/>
                </a:tc>
                <a:tc>
                  <a:txBody>
                    <a:bodyPr/>
                    <a:lstStyle/>
                    <a:p>
                      <a:pPr algn="ctr"/>
                      <a:r>
                        <a:rPr lang="en-GB" dirty="0" smtClean="0"/>
                        <a:t>£37,951</a:t>
                      </a:r>
                      <a:endParaRPr lang="en-GB" dirty="0"/>
                    </a:p>
                  </a:txBody>
                  <a:tcPr/>
                </a:tc>
                <a:tc>
                  <a:txBody>
                    <a:bodyPr/>
                    <a:lstStyle/>
                    <a:p>
                      <a:pPr algn="ctr"/>
                      <a:r>
                        <a:rPr lang="en-GB" dirty="0" smtClean="0"/>
                        <a:t>£-17.20</a:t>
                      </a:r>
                      <a:endParaRPr lang="en-GB" dirty="0"/>
                    </a:p>
                  </a:txBody>
                  <a:tcPr/>
                </a:tc>
                <a:tc>
                  <a:txBody>
                    <a:bodyPr/>
                    <a:lstStyle/>
                    <a:p>
                      <a:pPr algn="ctr"/>
                      <a:r>
                        <a:rPr lang="en-GB" dirty="0" smtClean="0"/>
                        <a:t>£-30.11</a:t>
                      </a:r>
                      <a:endParaRPr lang="en-GB" dirty="0"/>
                    </a:p>
                  </a:txBody>
                  <a:tcPr/>
                </a:tc>
              </a:tr>
              <a:tr h="516454">
                <a:tc>
                  <a:txBody>
                    <a:bodyPr/>
                    <a:lstStyle/>
                    <a:p>
                      <a:pPr algn="ctr"/>
                      <a:r>
                        <a:rPr lang="en-GB" dirty="0" smtClean="0"/>
                        <a:t>35</a:t>
                      </a:r>
                      <a:endParaRPr lang="en-GB" dirty="0"/>
                    </a:p>
                  </a:txBody>
                  <a:tcPr/>
                </a:tc>
                <a:tc>
                  <a:txBody>
                    <a:bodyPr/>
                    <a:lstStyle/>
                    <a:p>
                      <a:pPr algn="ctr"/>
                      <a:r>
                        <a:rPr lang="en-GB" dirty="0" smtClean="0"/>
                        <a:t>£42,299</a:t>
                      </a:r>
                      <a:endParaRPr lang="en-GB" dirty="0"/>
                    </a:p>
                  </a:txBody>
                  <a:tcPr/>
                </a:tc>
                <a:tc>
                  <a:txBody>
                    <a:bodyPr/>
                    <a:lstStyle/>
                    <a:p>
                      <a:pPr algn="ctr"/>
                      <a:r>
                        <a:rPr lang="en-GB" dirty="0" smtClean="0"/>
                        <a:t>£-19.18</a:t>
                      </a:r>
                      <a:endParaRPr lang="en-GB" dirty="0"/>
                    </a:p>
                  </a:txBody>
                  <a:tcPr/>
                </a:tc>
                <a:tc>
                  <a:txBody>
                    <a:bodyPr/>
                    <a:lstStyle/>
                    <a:p>
                      <a:pPr algn="ctr"/>
                      <a:r>
                        <a:rPr lang="en-GB" dirty="0" smtClean="0"/>
                        <a:t>£-33.56</a:t>
                      </a:r>
                      <a:endParaRPr lang="en-GB" dirty="0"/>
                    </a:p>
                  </a:txBody>
                  <a:tcPr/>
                </a:tc>
              </a:tr>
              <a:tr h="516454">
                <a:tc>
                  <a:txBody>
                    <a:bodyPr/>
                    <a:lstStyle/>
                    <a:p>
                      <a:pPr algn="ctr"/>
                      <a:r>
                        <a:rPr lang="en-GB" dirty="0" smtClean="0"/>
                        <a:t>40</a:t>
                      </a:r>
                      <a:endParaRPr lang="en-GB" dirty="0"/>
                    </a:p>
                  </a:txBody>
                  <a:tcPr/>
                </a:tc>
                <a:tc>
                  <a:txBody>
                    <a:bodyPr/>
                    <a:lstStyle/>
                    <a:p>
                      <a:pPr algn="ctr"/>
                      <a:r>
                        <a:rPr lang="en-GB" dirty="0" smtClean="0"/>
                        <a:t>£48,508</a:t>
                      </a:r>
                      <a:endParaRPr lang="en-GB" dirty="0"/>
                    </a:p>
                  </a:txBody>
                  <a:tcPr/>
                </a:tc>
                <a:tc>
                  <a:txBody>
                    <a:bodyPr/>
                    <a:lstStyle/>
                    <a:p>
                      <a:pPr algn="ctr"/>
                      <a:r>
                        <a:rPr lang="en-GB" dirty="0" smtClean="0"/>
                        <a:t>£-21.99</a:t>
                      </a:r>
                      <a:endParaRPr lang="en-GB" dirty="0"/>
                    </a:p>
                  </a:txBody>
                  <a:tcPr/>
                </a:tc>
                <a:tc>
                  <a:txBody>
                    <a:bodyPr/>
                    <a:lstStyle/>
                    <a:p>
                      <a:pPr algn="ctr"/>
                      <a:r>
                        <a:rPr lang="en-GB" dirty="0" smtClean="0"/>
                        <a:t>£-38.48</a:t>
                      </a:r>
                      <a:endParaRPr lang="en-GB" dirty="0"/>
                    </a:p>
                  </a:txBody>
                  <a:tcPr/>
                </a:tc>
              </a:tr>
              <a:tr h="516454">
                <a:tc>
                  <a:txBody>
                    <a:bodyPr/>
                    <a:lstStyle/>
                    <a:p>
                      <a:pPr algn="ctr"/>
                      <a:r>
                        <a:rPr lang="en-GB" dirty="0" smtClean="0"/>
                        <a:t>49</a:t>
                      </a:r>
                      <a:endParaRPr lang="en-GB" dirty="0"/>
                    </a:p>
                  </a:txBody>
                  <a:tcPr/>
                </a:tc>
                <a:tc>
                  <a:txBody>
                    <a:bodyPr/>
                    <a:lstStyle/>
                    <a:p>
                      <a:pPr algn="ctr"/>
                      <a:r>
                        <a:rPr lang="en-GB" dirty="0" smtClean="0"/>
                        <a:t>£62,282</a:t>
                      </a:r>
                      <a:endParaRPr lang="en-GB" dirty="0"/>
                    </a:p>
                  </a:txBody>
                  <a:tcPr/>
                </a:tc>
                <a:tc>
                  <a:txBody>
                    <a:bodyPr/>
                    <a:lstStyle/>
                    <a:p>
                      <a:pPr algn="ctr"/>
                      <a:r>
                        <a:rPr lang="en-GB" dirty="0" smtClean="0"/>
                        <a:t>£-24.08</a:t>
                      </a:r>
                      <a:endParaRPr lang="en-GB" dirty="0"/>
                    </a:p>
                  </a:txBody>
                  <a:tcPr/>
                </a:tc>
                <a:tc>
                  <a:txBody>
                    <a:bodyPr/>
                    <a:lstStyle/>
                    <a:p>
                      <a:pPr algn="ctr"/>
                      <a:r>
                        <a:rPr lang="en-GB" dirty="0" smtClean="0"/>
                        <a:t>£-42.14</a:t>
                      </a:r>
                      <a:endParaRPr lang="en-GB" dirty="0"/>
                    </a:p>
                  </a:txBody>
                  <a:tcPr/>
                </a:tc>
              </a:tr>
              <a:tr h="516454">
                <a:tc>
                  <a:txBody>
                    <a:bodyPr/>
                    <a:lstStyle/>
                    <a:p>
                      <a:pPr algn="ctr"/>
                      <a:r>
                        <a:rPr lang="en-GB" dirty="0" smtClean="0"/>
                        <a:t>60</a:t>
                      </a:r>
                      <a:endParaRPr lang="en-GB" dirty="0"/>
                    </a:p>
                  </a:txBody>
                  <a:tcPr/>
                </a:tc>
                <a:tc>
                  <a:txBody>
                    <a:bodyPr/>
                    <a:lstStyle/>
                    <a:p>
                      <a:pPr algn="ctr"/>
                      <a:r>
                        <a:rPr lang="en-GB" dirty="0" smtClean="0"/>
                        <a:t>£94,942</a:t>
                      </a:r>
                      <a:endParaRPr lang="en-GB" dirty="0"/>
                    </a:p>
                  </a:txBody>
                  <a:tcPr/>
                </a:tc>
                <a:tc>
                  <a:txBody>
                    <a:bodyPr/>
                    <a:lstStyle/>
                    <a:p>
                      <a:pPr algn="ctr"/>
                      <a:r>
                        <a:rPr lang="en-GB" dirty="0" smtClean="0"/>
                        <a:t>£-32.84</a:t>
                      </a:r>
                      <a:endParaRPr lang="en-GB" dirty="0"/>
                    </a:p>
                  </a:txBody>
                  <a:tcPr/>
                </a:tc>
                <a:tc>
                  <a:txBody>
                    <a:bodyPr/>
                    <a:lstStyle/>
                    <a:p>
                      <a:pPr algn="ctr"/>
                      <a:r>
                        <a:rPr lang="en-GB" dirty="0" smtClean="0"/>
                        <a:t>£-57.48</a:t>
                      </a:r>
                      <a:endParaRPr lang="en-GB" dirty="0"/>
                    </a:p>
                  </a:txBody>
                  <a:tcPr/>
                </a:tc>
              </a:tr>
            </a:tbl>
          </a:graphicData>
        </a:graphic>
      </p:graphicFrame>
      <p:sp>
        <p:nvSpPr>
          <p:cNvPr id="6" name="Rectangle 5"/>
          <p:cNvSpPr/>
          <p:nvPr/>
        </p:nvSpPr>
        <p:spPr>
          <a:xfrm>
            <a:off x="496389" y="334682"/>
            <a:ext cx="4865434" cy="369332"/>
          </a:xfrm>
          <a:prstGeom prst="rect">
            <a:avLst/>
          </a:prstGeom>
        </p:spPr>
        <p:txBody>
          <a:bodyPr wrap="none">
            <a:spAutoFit/>
          </a:bodyPr>
          <a:lstStyle/>
          <a:p>
            <a:r>
              <a:rPr lang="en-GB" b="1" dirty="0" smtClean="0">
                <a:solidFill>
                  <a:srgbClr val="002F6C"/>
                </a:solidFill>
                <a:latin typeface="Arial" panose="020B0604020202020204" pitchFamily="34" charset="0"/>
                <a:cs typeface="Arial" panose="020B0604020202020204" pitchFamily="34" charset="0"/>
              </a:rPr>
              <a:t>So what does this mean when I get paid?</a:t>
            </a:r>
            <a:endParaRPr lang="en-GB" b="1" dirty="0">
              <a:solidFill>
                <a:srgbClr val="002F6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48519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p:txBody>
          <a:bodyPr/>
          <a:lstStyle/>
          <a:p>
            <a:endParaRPr lang="en-GB" dirty="0"/>
          </a:p>
        </p:txBody>
      </p:sp>
      <p:sp>
        <p:nvSpPr>
          <p:cNvPr id="4" name="Text Placeholder 3"/>
          <p:cNvSpPr>
            <a:spLocks noGrp="1"/>
          </p:cNvSpPr>
          <p:nvPr>
            <p:ph type="body" sz="quarter" idx="15"/>
          </p:nvPr>
        </p:nvSpPr>
        <p:spPr/>
        <p:txBody>
          <a:bodyPr/>
          <a:lstStyle/>
          <a:p>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622283805"/>
              </p:ext>
            </p:extLst>
          </p:nvPr>
        </p:nvGraphicFramePr>
        <p:xfrm>
          <a:off x="148044" y="2034878"/>
          <a:ext cx="8769532" cy="3738804"/>
        </p:xfrm>
        <a:graphic>
          <a:graphicData uri="http://schemas.openxmlformats.org/drawingml/2006/table">
            <a:tbl>
              <a:tblPr firstRow="1" bandRow="1">
                <a:tableStyleId>{5C22544A-7EE6-4342-B048-85BDC9FD1C3A}</a:tableStyleId>
              </a:tblPr>
              <a:tblGrid>
                <a:gridCol w="2192383"/>
                <a:gridCol w="2192383"/>
                <a:gridCol w="2192383"/>
                <a:gridCol w="2192383"/>
              </a:tblGrid>
              <a:tr h="576193">
                <a:tc>
                  <a:txBody>
                    <a:bodyPr/>
                    <a:lstStyle/>
                    <a:p>
                      <a:pPr algn="ctr"/>
                      <a:r>
                        <a:rPr lang="en-GB" dirty="0" smtClean="0"/>
                        <a:t>Spine</a:t>
                      </a:r>
                      <a:r>
                        <a:rPr lang="en-GB" baseline="0" dirty="0" smtClean="0"/>
                        <a:t> Point</a:t>
                      </a:r>
                      <a:endParaRPr lang="en-GB" dirty="0"/>
                    </a:p>
                  </a:txBody>
                  <a:tcPr/>
                </a:tc>
                <a:tc>
                  <a:txBody>
                    <a:bodyPr/>
                    <a:lstStyle/>
                    <a:p>
                      <a:pPr algn="ctr"/>
                      <a:r>
                        <a:rPr lang="en-GB" dirty="0" smtClean="0"/>
                        <a:t>Salary </a:t>
                      </a:r>
                      <a:r>
                        <a:rPr lang="en-GB" dirty="0" err="1" smtClean="0"/>
                        <a:t>inc</a:t>
                      </a:r>
                      <a:r>
                        <a:rPr lang="en-GB" dirty="0" smtClean="0"/>
                        <a:t> LW</a:t>
                      </a:r>
                      <a:endParaRPr lang="en-GB" dirty="0"/>
                    </a:p>
                  </a:txBody>
                  <a:tcPr/>
                </a:tc>
                <a:tc>
                  <a:txBody>
                    <a:bodyPr/>
                    <a:lstStyle/>
                    <a:p>
                      <a:pPr algn="ctr"/>
                      <a:r>
                        <a:rPr lang="en-GB" dirty="0" smtClean="0"/>
                        <a:t>01/10/2019</a:t>
                      </a:r>
                    </a:p>
                    <a:p>
                      <a:pPr algn="ctr"/>
                      <a:r>
                        <a:rPr lang="en-GB" dirty="0" smtClean="0"/>
                        <a:t>10.4%</a:t>
                      </a:r>
                      <a:endParaRPr lang="en-GB" dirty="0"/>
                    </a:p>
                  </a:txBody>
                  <a:tcPr/>
                </a:tc>
                <a:tc>
                  <a:txBody>
                    <a:bodyPr/>
                    <a:lstStyle/>
                    <a:p>
                      <a:pPr algn="ctr"/>
                      <a:r>
                        <a:rPr lang="en-GB" dirty="0" smtClean="0"/>
                        <a:t>01/04/2020</a:t>
                      </a:r>
                    </a:p>
                    <a:p>
                      <a:pPr algn="ctr"/>
                      <a:r>
                        <a:rPr lang="en-GB" dirty="0" smtClean="0"/>
                        <a:t>11.4%</a:t>
                      </a:r>
                      <a:endParaRPr lang="en-GB" dirty="0"/>
                    </a:p>
                  </a:txBody>
                  <a:tcPr/>
                </a:tc>
              </a:tr>
              <a:tr h="516454">
                <a:tc>
                  <a:txBody>
                    <a:bodyPr/>
                    <a:lstStyle/>
                    <a:p>
                      <a:pPr algn="ctr"/>
                      <a:r>
                        <a:rPr lang="en-GB" dirty="0" smtClean="0"/>
                        <a:t>26</a:t>
                      </a:r>
                      <a:endParaRPr lang="en-GB" dirty="0"/>
                    </a:p>
                  </a:txBody>
                  <a:tcPr/>
                </a:tc>
                <a:tc>
                  <a:txBody>
                    <a:bodyPr/>
                    <a:lstStyle/>
                    <a:p>
                      <a:pPr algn="ctr"/>
                      <a:r>
                        <a:rPr lang="en-GB" dirty="0" smtClean="0"/>
                        <a:t>£33,193</a:t>
                      </a:r>
                      <a:endParaRPr lang="en-GB" dirty="0"/>
                    </a:p>
                  </a:txBody>
                  <a:tcPr/>
                </a:tc>
                <a:tc>
                  <a:txBody>
                    <a:bodyPr/>
                    <a:lstStyle/>
                    <a:p>
                      <a:pPr algn="ctr"/>
                      <a:r>
                        <a:rPr lang="en-GB" dirty="0" smtClean="0">
                          <a:solidFill>
                            <a:schemeClr val="tx1"/>
                          </a:solidFill>
                        </a:rPr>
                        <a:t>£-30.09</a:t>
                      </a:r>
                      <a:endParaRPr lang="en-GB" dirty="0">
                        <a:solidFill>
                          <a:schemeClr val="tx1"/>
                        </a:solidFill>
                      </a:endParaRPr>
                    </a:p>
                  </a:txBody>
                  <a:tcPr/>
                </a:tc>
                <a:tc>
                  <a:txBody>
                    <a:bodyPr/>
                    <a:lstStyle/>
                    <a:p>
                      <a:pPr algn="ctr"/>
                      <a:r>
                        <a:rPr lang="en-GB" dirty="0" smtClean="0">
                          <a:solidFill>
                            <a:schemeClr val="tx1"/>
                          </a:solidFill>
                        </a:rPr>
                        <a:t>£-18.81</a:t>
                      </a:r>
                      <a:endParaRPr lang="en-GB" dirty="0">
                        <a:solidFill>
                          <a:schemeClr val="tx1"/>
                        </a:solidFill>
                      </a:endParaRPr>
                    </a:p>
                  </a:txBody>
                  <a:tcPr/>
                </a:tc>
              </a:tr>
              <a:tr h="516454">
                <a:tc>
                  <a:txBody>
                    <a:bodyPr/>
                    <a:lstStyle/>
                    <a:p>
                      <a:pPr algn="ctr"/>
                      <a:r>
                        <a:rPr lang="en-GB" dirty="0" smtClean="0"/>
                        <a:t>31</a:t>
                      </a:r>
                      <a:endParaRPr lang="en-GB" dirty="0"/>
                    </a:p>
                  </a:txBody>
                  <a:tcPr/>
                </a:tc>
                <a:tc>
                  <a:txBody>
                    <a:bodyPr/>
                    <a:lstStyle/>
                    <a:p>
                      <a:pPr algn="ctr"/>
                      <a:r>
                        <a:rPr lang="en-GB" dirty="0" smtClean="0"/>
                        <a:t>£37,951</a:t>
                      </a:r>
                      <a:endParaRPr lang="en-GB" dirty="0"/>
                    </a:p>
                  </a:txBody>
                  <a:tcPr/>
                </a:tc>
                <a:tc>
                  <a:txBody>
                    <a:bodyPr/>
                    <a:lstStyle/>
                    <a:p>
                      <a:pPr algn="ctr"/>
                      <a:r>
                        <a:rPr lang="en-GB" dirty="0" smtClean="0">
                          <a:solidFill>
                            <a:schemeClr val="tx1"/>
                          </a:solidFill>
                        </a:rPr>
                        <a:t>£-34.41</a:t>
                      </a:r>
                      <a:endParaRPr lang="en-GB" dirty="0">
                        <a:solidFill>
                          <a:schemeClr val="tx1"/>
                        </a:solidFill>
                      </a:endParaRPr>
                    </a:p>
                  </a:txBody>
                  <a:tcPr/>
                </a:tc>
                <a:tc>
                  <a:txBody>
                    <a:bodyPr/>
                    <a:lstStyle/>
                    <a:p>
                      <a:pPr algn="ctr"/>
                      <a:r>
                        <a:rPr lang="en-GB" dirty="0" smtClean="0">
                          <a:solidFill>
                            <a:schemeClr val="tx1"/>
                          </a:solidFill>
                        </a:rPr>
                        <a:t>£-21.51</a:t>
                      </a:r>
                      <a:endParaRPr lang="en-GB" dirty="0">
                        <a:solidFill>
                          <a:schemeClr val="tx1"/>
                        </a:solidFill>
                      </a:endParaRPr>
                    </a:p>
                  </a:txBody>
                  <a:tcPr/>
                </a:tc>
              </a:tr>
              <a:tr h="516454">
                <a:tc>
                  <a:txBody>
                    <a:bodyPr/>
                    <a:lstStyle/>
                    <a:p>
                      <a:pPr algn="ctr"/>
                      <a:r>
                        <a:rPr lang="en-GB" dirty="0" smtClean="0"/>
                        <a:t>35</a:t>
                      </a:r>
                      <a:endParaRPr lang="en-GB" dirty="0"/>
                    </a:p>
                  </a:txBody>
                  <a:tcPr/>
                </a:tc>
                <a:tc>
                  <a:txBody>
                    <a:bodyPr/>
                    <a:lstStyle/>
                    <a:p>
                      <a:pPr algn="ctr"/>
                      <a:r>
                        <a:rPr lang="en-GB" dirty="0" smtClean="0"/>
                        <a:t>£42,299</a:t>
                      </a:r>
                      <a:endParaRPr lang="en-GB" dirty="0"/>
                    </a:p>
                  </a:txBody>
                  <a:tcPr/>
                </a:tc>
                <a:tc>
                  <a:txBody>
                    <a:bodyPr/>
                    <a:lstStyle/>
                    <a:p>
                      <a:pPr algn="ctr"/>
                      <a:r>
                        <a:rPr lang="en-GB" dirty="0" smtClean="0">
                          <a:solidFill>
                            <a:schemeClr val="tx1"/>
                          </a:solidFill>
                        </a:rPr>
                        <a:t>£-38.35</a:t>
                      </a:r>
                      <a:endParaRPr lang="en-GB" dirty="0">
                        <a:solidFill>
                          <a:schemeClr val="tx1"/>
                        </a:solidFill>
                      </a:endParaRPr>
                    </a:p>
                  </a:txBody>
                  <a:tcPr/>
                </a:tc>
                <a:tc>
                  <a:txBody>
                    <a:bodyPr/>
                    <a:lstStyle/>
                    <a:p>
                      <a:pPr algn="ctr"/>
                      <a:r>
                        <a:rPr lang="en-GB" dirty="0" smtClean="0">
                          <a:solidFill>
                            <a:schemeClr val="tx1"/>
                          </a:solidFill>
                        </a:rPr>
                        <a:t>£-23.97</a:t>
                      </a:r>
                      <a:endParaRPr lang="en-GB" dirty="0">
                        <a:solidFill>
                          <a:schemeClr val="tx1"/>
                        </a:solidFill>
                      </a:endParaRPr>
                    </a:p>
                  </a:txBody>
                  <a:tcPr/>
                </a:tc>
              </a:tr>
              <a:tr h="516454">
                <a:tc>
                  <a:txBody>
                    <a:bodyPr/>
                    <a:lstStyle/>
                    <a:p>
                      <a:pPr algn="ctr"/>
                      <a:r>
                        <a:rPr lang="en-GB" dirty="0" smtClean="0"/>
                        <a:t>40</a:t>
                      </a:r>
                      <a:endParaRPr lang="en-GB" dirty="0"/>
                    </a:p>
                  </a:txBody>
                  <a:tcPr/>
                </a:tc>
                <a:tc>
                  <a:txBody>
                    <a:bodyPr/>
                    <a:lstStyle/>
                    <a:p>
                      <a:pPr algn="ctr"/>
                      <a:r>
                        <a:rPr lang="en-GB" dirty="0" smtClean="0"/>
                        <a:t>£48,508</a:t>
                      </a:r>
                      <a:endParaRPr lang="en-GB" dirty="0"/>
                    </a:p>
                  </a:txBody>
                  <a:tcPr/>
                </a:tc>
                <a:tc>
                  <a:txBody>
                    <a:bodyPr/>
                    <a:lstStyle/>
                    <a:p>
                      <a:pPr algn="ctr"/>
                      <a:r>
                        <a:rPr lang="en-GB" dirty="0" smtClean="0">
                          <a:solidFill>
                            <a:schemeClr val="tx1"/>
                          </a:solidFill>
                        </a:rPr>
                        <a:t>£-43.98</a:t>
                      </a:r>
                      <a:endParaRPr lang="en-GB" dirty="0">
                        <a:solidFill>
                          <a:schemeClr val="tx1"/>
                        </a:solidFill>
                      </a:endParaRPr>
                    </a:p>
                  </a:txBody>
                  <a:tcPr/>
                </a:tc>
                <a:tc>
                  <a:txBody>
                    <a:bodyPr/>
                    <a:lstStyle/>
                    <a:p>
                      <a:pPr algn="ctr"/>
                      <a:r>
                        <a:rPr lang="en-GB" dirty="0" smtClean="0">
                          <a:solidFill>
                            <a:schemeClr val="tx1"/>
                          </a:solidFill>
                        </a:rPr>
                        <a:t>£-27.49</a:t>
                      </a:r>
                      <a:endParaRPr lang="en-GB" dirty="0">
                        <a:solidFill>
                          <a:schemeClr val="tx1"/>
                        </a:solidFill>
                      </a:endParaRPr>
                    </a:p>
                  </a:txBody>
                  <a:tcPr/>
                </a:tc>
              </a:tr>
              <a:tr h="516454">
                <a:tc>
                  <a:txBody>
                    <a:bodyPr/>
                    <a:lstStyle/>
                    <a:p>
                      <a:pPr algn="ctr"/>
                      <a:r>
                        <a:rPr lang="en-GB" dirty="0" smtClean="0"/>
                        <a:t>49</a:t>
                      </a:r>
                      <a:endParaRPr lang="en-GB" dirty="0"/>
                    </a:p>
                  </a:txBody>
                  <a:tcPr/>
                </a:tc>
                <a:tc>
                  <a:txBody>
                    <a:bodyPr/>
                    <a:lstStyle/>
                    <a:p>
                      <a:pPr algn="ctr"/>
                      <a:r>
                        <a:rPr lang="en-GB" dirty="0" smtClean="0"/>
                        <a:t>£62,282</a:t>
                      </a:r>
                      <a:endParaRPr lang="en-GB" dirty="0"/>
                    </a:p>
                  </a:txBody>
                  <a:tcPr/>
                </a:tc>
                <a:tc>
                  <a:txBody>
                    <a:bodyPr/>
                    <a:lstStyle/>
                    <a:p>
                      <a:pPr algn="ctr"/>
                      <a:r>
                        <a:rPr lang="en-GB" dirty="0" smtClean="0">
                          <a:solidFill>
                            <a:schemeClr val="tx1"/>
                          </a:solidFill>
                        </a:rPr>
                        <a:t>£-48.16</a:t>
                      </a:r>
                      <a:endParaRPr lang="en-GB" dirty="0">
                        <a:solidFill>
                          <a:schemeClr val="tx1"/>
                        </a:solidFill>
                      </a:endParaRPr>
                    </a:p>
                  </a:txBody>
                  <a:tcPr/>
                </a:tc>
                <a:tc>
                  <a:txBody>
                    <a:bodyPr/>
                    <a:lstStyle/>
                    <a:p>
                      <a:pPr algn="ctr"/>
                      <a:r>
                        <a:rPr lang="en-GB" dirty="0" smtClean="0">
                          <a:solidFill>
                            <a:schemeClr val="tx1"/>
                          </a:solidFill>
                        </a:rPr>
                        <a:t>£-30.10</a:t>
                      </a:r>
                      <a:endParaRPr lang="en-GB" dirty="0">
                        <a:solidFill>
                          <a:schemeClr val="tx1"/>
                        </a:solidFill>
                      </a:endParaRPr>
                    </a:p>
                  </a:txBody>
                  <a:tcPr/>
                </a:tc>
              </a:tr>
              <a:tr h="516454">
                <a:tc>
                  <a:txBody>
                    <a:bodyPr/>
                    <a:lstStyle/>
                    <a:p>
                      <a:pPr algn="ctr"/>
                      <a:r>
                        <a:rPr lang="en-GB" dirty="0" smtClean="0"/>
                        <a:t>60</a:t>
                      </a:r>
                      <a:endParaRPr lang="en-GB" dirty="0"/>
                    </a:p>
                  </a:txBody>
                  <a:tcPr/>
                </a:tc>
                <a:tc>
                  <a:txBody>
                    <a:bodyPr/>
                    <a:lstStyle/>
                    <a:p>
                      <a:pPr algn="ctr"/>
                      <a:r>
                        <a:rPr lang="en-GB" dirty="0" smtClean="0"/>
                        <a:t>£94,942</a:t>
                      </a:r>
                      <a:endParaRPr lang="en-GB" dirty="0"/>
                    </a:p>
                  </a:txBody>
                  <a:tcPr/>
                </a:tc>
                <a:tc>
                  <a:txBody>
                    <a:bodyPr/>
                    <a:lstStyle/>
                    <a:p>
                      <a:pPr algn="ctr"/>
                      <a:r>
                        <a:rPr lang="en-GB" smtClean="0">
                          <a:solidFill>
                            <a:schemeClr val="tx1"/>
                          </a:solidFill>
                        </a:rPr>
                        <a:t>£-65.69</a:t>
                      </a:r>
                      <a:endParaRPr lang="en-GB" dirty="0">
                        <a:solidFill>
                          <a:schemeClr val="tx1"/>
                        </a:solidFill>
                      </a:endParaRPr>
                    </a:p>
                  </a:txBody>
                  <a:tcPr/>
                </a:tc>
                <a:tc>
                  <a:txBody>
                    <a:bodyPr/>
                    <a:lstStyle/>
                    <a:p>
                      <a:pPr algn="ctr"/>
                      <a:r>
                        <a:rPr lang="en-GB" dirty="0" smtClean="0">
                          <a:solidFill>
                            <a:schemeClr val="tx1"/>
                          </a:solidFill>
                        </a:rPr>
                        <a:t>£-41.06</a:t>
                      </a:r>
                      <a:endParaRPr lang="en-GB" dirty="0">
                        <a:solidFill>
                          <a:schemeClr val="tx1"/>
                        </a:solidFill>
                      </a:endParaRPr>
                    </a:p>
                  </a:txBody>
                  <a:tcPr/>
                </a:tc>
              </a:tr>
            </a:tbl>
          </a:graphicData>
        </a:graphic>
      </p:graphicFrame>
      <p:sp>
        <p:nvSpPr>
          <p:cNvPr id="6" name="Rectangle 5"/>
          <p:cNvSpPr/>
          <p:nvPr/>
        </p:nvSpPr>
        <p:spPr>
          <a:xfrm>
            <a:off x="496389" y="334682"/>
            <a:ext cx="4865434" cy="369332"/>
          </a:xfrm>
          <a:prstGeom prst="rect">
            <a:avLst/>
          </a:prstGeom>
        </p:spPr>
        <p:txBody>
          <a:bodyPr wrap="none">
            <a:spAutoFit/>
          </a:bodyPr>
          <a:lstStyle/>
          <a:p>
            <a:r>
              <a:rPr lang="en-GB" b="1" dirty="0" smtClean="0">
                <a:solidFill>
                  <a:srgbClr val="002F6C"/>
                </a:solidFill>
                <a:latin typeface="Arial" panose="020B0604020202020204" pitchFamily="34" charset="0"/>
                <a:cs typeface="Arial" panose="020B0604020202020204" pitchFamily="34" charset="0"/>
              </a:rPr>
              <a:t>So what does this mean when I get paid?</a:t>
            </a:r>
            <a:endParaRPr lang="en-GB" b="1" dirty="0">
              <a:solidFill>
                <a:srgbClr val="002F6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6567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666750" y="1572460"/>
            <a:ext cx="8020050" cy="3236208"/>
          </a:xfrm>
        </p:spPr>
        <p:txBody>
          <a:bodyPr/>
          <a:lstStyle/>
          <a:p>
            <a:pPr algn="ctr"/>
            <a:endParaRPr lang="en-US" dirty="0" smtClean="0"/>
          </a:p>
          <a:p>
            <a:pPr algn="ctr"/>
            <a:endParaRPr lang="en-US" dirty="0" smtClean="0"/>
          </a:p>
          <a:p>
            <a:pPr algn="ctr"/>
            <a:endParaRPr lang="en-US" sz="4000" dirty="0"/>
          </a:p>
          <a:p>
            <a:pPr algn="ctr"/>
            <a:r>
              <a:rPr lang="en-US" sz="4000" dirty="0" smtClean="0"/>
              <a:t>Joint Expert Panel 2?</a:t>
            </a:r>
            <a:endParaRPr lang="en-US" sz="4000" dirty="0"/>
          </a:p>
        </p:txBody>
      </p:sp>
      <p:sp>
        <p:nvSpPr>
          <p:cNvPr id="4" name="Text Placeholder 3"/>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23166373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p:txBody>
          <a:bodyPr/>
          <a:lstStyle/>
          <a:p>
            <a:endParaRPr lang="en-US" dirty="0"/>
          </a:p>
        </p:txBody>
      </p:sp>
      <p:sp>
        <p:nvSpPr>
          <p:cNvPr id="2" name="Text Placeholder 1"/>
          <p:cNvSpPr>
            <a:spLocks noGrp="1"/>
          </p:cNvSpPr>
          <p:nvPr>
            <p:ph type="body" sz="quarter" idx="13"/>
          </p:nvPr>
        </p:nvSpPr>
        <p:spPr/>
        <p:txBody>
          <a:bodyPr/>
          <a:lstStyle/>
          <a:p>
            <a:endParaRPr lang="en-US"/>
          </a:p>
        </p:txBody>
      </p:sp>
      <p:pic>
        <p:nvPicPr>
          <p:cNvPr id="5" name="Picture 4"/>
          <p:cNvPicPr>
            <a:picLocks noChangeAspect="1"/>
          </p:cNvPicPr>
          <p:nvPr/>
        </p:nvPicPr>
        <p:blipFill>
          <a:blip r:embed="rId3"/>
          <a:stretch>
            <a:fillRect/>
          </a:stretch>
        </p:blipFill>
        <p:spPr>
          <a:xfrm>
            <a:off x="96177" y="1419852"/>
            <a:ext cx="8769532" cy="4280263"/>
          </a:xfrm>
          <a:prstGeom prst="rect">
            <a:avLst/>
          </a:prstGeom>
        </p:spPr>
      </p:pic>
      <p:sp>
        <p:nvSpPr>
          <p:cNvPr id="4" name="Text Placeholder 3"/>
          <p:cNvSpPr>
            <a:spLocks noGrp="1"/>
          </p:cNvSpPr>
          <p:nvPr>
            <p:ph type="body" sz="quarter" idx="15"/>
          </p:nvPr>
        </p:nvSpPr>
        <p:spPr/>
        <p:txBody>
          <a:bodyPr/>
          <a:lstStyle/>
          <a:p>
            <a:endParaRPr lang="en-US"/>
          </a:p>
        </p:txBody>
      </p:sp>
      <p:sp>
        <p:nvSpPr>
          <p:cNvPr id="8" name="TextBox 7"/>
          <p:cNvSpPr txBox="1"/>
          <p:nvPr/>
        </p:nvSpPr>
        <p:spPr>
          <a:xfrm>
            <a:off x="1027738" y="324984"/>
            <a:ext cx="5938221" cy="523220"/>
          </a:xfrm>
          <a:prstGeom prst="rect">
            <a:avLst/>
          </a:prstGeom>
          <a:noFill/>
        </p:spPr>
        <p:txBody>
          <a:bodyPr wrap="square" rtlCol="0">
            <a:spAutoFit/>
          </a:bodyPr>
          <a:lstStyle/>
          <a:p>
            <a:r>
              <a:rPr lang="en-GB" sz="2800" b="1" dirty="0" smtClean="0">
                <a:solidFill>
                  <a:srgbClr val="002F6C"/>
                </a:solidFill>
                <a:latin typeface="Arial" panose="020B0604020202020204" pitchFamily="34" charset="0"/>
                <a:cs typeface="Arial" panose="020B0604020202020204" pitchFamily="34" charset="0"/>
              </a:rPr>
              <a:t>2017 Valuation</a:t>
            </a:r>
            <a:endParaRPr lang="en-GB" sz="2800" b="1" dirty="0">
              <a:solidFill>
                <a:srgbClr val="002F6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46206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5"/>
          </p:nvPr>
        </p:nvSpPr>
        <p:spPr/>
        <p:txBody>
          <a:bodyPr/>
          <a:lstStyle/>
          <a:p>
            <a:endParaRPr lang="en-US" dirty="0"/>
          </a:p>
        </p:txBody>
      </p:sp>
      <p:graphicFrame>
        <p:nvGraphicFramePr>
          <p:cNvPr id="18" name="Chart 17"/>
          <p:cNvGraphicFramePr/>
          <p:nvPr>
            <p:extLst>
              <p:ext uri="{D42A27DB-BD31-4B8C-83A1-F6EECF244321}">
                <p14:modId xmlns:p14="http://schemas.microsoft.com/office/powerpoint/2010/main" val="730559679"/>
              </p:ext>
            </p:extLst>
          </p:nvPr>
        </p:nvGraphicFramePr>
        <p:xfrm>
          <a:off x="559398" y="1397000"/>
          <a:ext cx="7971416" cy="4638040"/>
        </p:xfrm>
        <a:graphic>
          <a:graphicData uri="http://schemas.openxmlformats.org/drawingml/2006/chart">
            <c:chart xmlns:c="http://schemas.openxmlformats.org/drawingml/2006/chart" xmlns:r="http://schemas.openxmlformats.org/officeDocument/2006/relationships" r:id="rId3"/>
          </a:graphicData>
        </a:graphic>
      </p:graphicFrame>
      <p:sp>
        <p:nvSpPr>
          <p:cNvPr id="19" name="Rectangle 18"/>
          <p:cNvSpPr/>
          <p:nvPr/>
        </p:nvSpPr>
        <p:spPr>
          <a:xfrm>
            <a:off x="666750" y="537797"/>
            <a:ext cx="4572000" cy="369332"/>
          </a:xfrm>
          <a:prstGeom prst="rect">
            <a:avLst/>
          </a:prstGeom>
        </p:spPr>
        <p:txBody>
          <a:bodyPr>
            <a:spAutoFit/>
          </a:bodyPr>
          <a:lstStyle/>
          <a:p>
            <a:r>
              <a:rPr lang="en-GB" b="1" dirty="0" smtClean="0">
                <a:solidFill>
                  <a:srgbClr val="002F6C"/>
                </a:solidFill>
                <a:latin typeface="Arial" panose="020B0604020202020204" pitchFamily="34" charset="0"/>
                <a:cs typeface="Arial" panose="020B0604020202020204" pitchFamily="34" charset="0"/>
              </a:rPr>
              <a:t>Final 2017 </a:t>
            </a:r>
            <a:r>
              <a:rPr lang="en-GB" b="1" dirty="0">
                <a:solidFill>
                  <a:srgbClr val="002F6C"/>
                </a:solidFill>
                <a:latin typeface="Arial" panose="020B0604020202020204" pitchFamily="34" charset="0"/>
                <a:cs typeface="Arial" panose="020B0604020202020204" pitchFamily="34" charset="0"/>
              </a:rPr>
              <a:t>v</a:t>
            </a:r>
            <a:r>
              <a:rPr lang="en-GB" b="1" dirty="0" smtClean="0">
                <a:solidFill>
                  <a:srgbClr val="002F6C"/>
                </a:solidFill>
                <a:latin typeface="Arial" panose="020B0604020202020204" pitchFamily="34" charset="0"/>
                <a:cs typeface="Arial" panose="020B0604020202020204" pitchFamily="34" charset="0"/>
              </a:rPr>
              <a:t>aluation contribution rates</a:t>
            </a:r>
            <a:endParaRPr lang="en-GB" b="1" dirty="0">
              <a:solidFill>
                <a:srgbClr val="002F6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96981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dirty="0"/>
          </a:p>
        </p:txBody>
      </p:sp>
      <p:sp>
        <p:nvSpPr>
          <p:cNvPr id="4" name="Text Placeholder 3"/>
          <p:cNvSpPr>
            <a:spLocks noGrp="1"/>
          </p:cNvSpPr>
          <p:nvPr>
            <p:ph type="body" sz="quarter" idx="15"/>
          </p:nvPr>
        </p:nvSpPr>
        <p:spPr/>
        <p:txBody>
          <a:bodyPr/>
          <a:lstStyle/>
          <a:p>
            <a:endParaRPr lang="en-GB" dirty="0"/>
          </a:p>
        </p:txBody>
      </p:sp>
      <p:sp>
        <p:nvSpPr>
          <p:cNvPr id="3" name="Text Placeholder 2"/>
          <p:cNvSpPr>
            <a:spLocks noGrp="1"/>
          </p:cNvSpPr>
          <p:nvPr>
            <p:ph type="body" sz="quarter" idx="14"/>
          </p:nvPr>
        </p:nvSpPr>
        <p:spPr/>
        <p:txBody>
          <a:bodyPr/>
          <a:lstStyle/>
          <a:p>
            <a:endParaRPr lang="en-GB" dirty="0"/>
          </a:p>
        </p:txBody>
      </p:sp>
      <p:graphicFrame>
        <p:nvGraphicFramePr>
          <p:cNvPr id="5" name="Chart 4"/>
          <p:cNvGraphicFramePr>
            <a:graphicFrameLocks/>
          </p:cNvGraphicFramePr>
          <p:nvPr>
            <p:extLst>
              <p:ext uri="{D42A27DB-BD31-4B8C-83A1-F6EECF244321}">
                <p14:modId xmlns:p14="http://schemas.microsoft.com/office/powerpoint/2010/main" val="2467605094"/>
              </p:ext>
            </p:extLst>
          </p:nvPr>
        </p:nvGraphicFramePr>
        <p:xfrm>
          <a:off x="296091" y="1419497"/>
          <a:ext cx="8569235" cy="4667794"/>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666750" y="462579"/>
            <a:ext cx="5734050" cy="369332"/>
          </a:xfrm>
          <a:prstGeom prst="rect">
            <a:avLst/>
          </a:prstGeom>
          <a:noFill/>
        </p:spPr>
        <p:txBody>
          <a:bodyPr wrap="square" rtlCol="0">
            <a:spAutoFit/>
          </a:bodyPr>
          <a:lstStyle/>
          <a:p>
            <a:r>
              <a:rPr lang="en-GB" b="1" dirty="0" smtClean="0">
                <a:solidFill>
                  <a:srgbClr val="002F6C"/>
                </a:solidFill>
                <a:latin typeface="Arial" panose="020B0604020202020204" pitchFamily="34" charset="0"/>
                <a:cs typeface="Arial" panose="020B0604020202020204" pitchFamily="34" charset="0"/>
              </a:rPr>
              <a:t>Employee contributions proposed to date by USS</a:t>
            </a:r>
            <a:endParaRPr lang="en-GB" b="1" dirty="0">
              <a:solidFill>
                <a:srgbClr val="002F6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614564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dirty="0"/>
          </a:p>
        </p:txBody>
      </p:sp>
      <p:sp>
        <p:nvSpPr>
          <p:cNvPr id="4" name="Text Placeholder 3"/>
          <p:cNvSpPr>
            <a:spLocks noGrp="1"/>
          </p:cNvSpPr>
          <p:nvPr>
            <p:ph type="body" sz="quarter" idx="15"/>
          </p:nvPr>
        </p:nvSpPr>
        <p:spPr/>
        <p:txBody>
          <a:bodyPr/>
          <a:lstStyle/>
          <a:p>
            <a:endParaRPr lang="en-GB" dirty="0"/>
          </a:p>
        </p:txBody>
      </p:sp>
      <p:sp>
        <p:nvSpPr>
          <p:cNvPr id="3" name="Text Placeholder 2"/>
          <p:cNvSpPr>
            <a:spLocks noGrp="1"/>
          </p:cNvSpPr>
          <p:nvPr>
            <p:ph type="body" sz="quarter" idx="14"/>
          </p:nvPr>
        </p:nvSpPr>
        <p:spPr/>
        <p:txBody>
          <a:bodyPr/>
          <a:lstStyle/>
          <a:p>
            <a:endParaRPr lang="en-GB" dirty="0"/>
          </a:p>
        </p:txBody>
      </p:sp>
      <p:graphicFrame>
        <p:nvGraphicFramePr>
          <p:cNvPr id="5" name="Chart 4"/>
          <p:cNvGraphicFramePr>
            <a:graphicFrameLocks/>
          </p:cNvGraphicFramePr>
          <p:nvPr>
            <p:extLst>
              <p:ext uri="{D42A27DB-BD31-4B8C-83A1-F6EECF244321}">
                <p14:modId xmlns:p14="http://schemas.microsoft.com/office/powerpoint/2010/main" val="249985014"/>
              </p:ext>
            </p:extLst>
          </p:nvPr>
        </p:nvGraphicFramePr>
        <p:xfrm>
          <a:off x="296091" y="1419497"/>
          <a:ext cx="8569235" cy="4667794"/>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666750" y="462579"/>
            <a:ext cx="5734050" cy="369332"/>
          </a:xfrm>
          <a:prstGeom prst="rect">
            <a:avLst/>
          </a:prstGeom>
          <a:noFill/>
        </p:spPr>
        <p:txBody>
          <a:bodyPr wrap="square" rtlCol="0">
            <a:spAutoFit/>
          </a:bodyPr>
          <a:lstStyle/>
          <a:p>
            <a:r>
              <a:rPr lang="en-GB" b="1" dirty="0" smtClean="0">
                <a:solidFill>
                  <a:srgbClr val="002F6C"/>
                </a:solidFill>
                <a:latin typeface="Arial" panose="020B0604020202020204" pitchFamily="34" charset="0"/>
                <a:cs typeface="Arial" panose="020B0604020202020204" pitchFamily="34" charset="0"/>
              </a:rPr>
              <a:t>Employee contributions proposed to date by USS</a:t>
            </a:r>
            <a:endParaRPr lang="en-GB" b="1" dirty="0">
              <a:solidFill>
                <a:srgbClr val="002F6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53436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dirty="0"/>
          </a:p>
        </p:txBody>
      </p:sp>
      <p:sp>
        <p:nvSpPr>
          <p:cNvPr id="4" name="Text Placeholder 3"/>
          <p:cNvSpPr>
            <a:spLocks noGrp="1"/>
          </p:cNvSpPr>
          <p:nvPr>
            <p:ph type="body" sz="quarter" idx="15"/>
          </p:nvPr>
        </p:nvSpPr>
        <p:spPr/>
        <p:txBody>
          <a:bodyPr/>
          <a:lstStyle/>
          <a:p>
            <a:endParaRPr lang="en-GB" dirty="0"/>
          </a:p>
        </p:txBody>
      </p:sp>
      <p:sp>
        <p:nvSpPr>
          <p:cNvPr id="3" name="Text Placeholder 2"/>
          <p:cNvSpPr>
            <a:spLocks noGrp="1"/>
          </p:cNvSpPr>
          <p:nvPr>
            <p:ph type="body" sz="quarter" idx="14"/>
          </p:nvPr>
        </p:nvSpPr>
        <p:spPr/>
        <p:txBody>
          <a:bodyPr/>
          <a:lstStyle/>
          <a:p>
            <a:endParaRPr lang="en-GB" dirty="0"/>
          </a:p>
        </p:txBody>
      </p:sp>
      <p:graphicFrame>
        <p:nvGraphicFramePr>
          <p:cNvPr id="5" name="Chart 4"/>
          <p:cNvGraphicFramePr>
            <a:graphicFrameLocks/>
          </p:cNvGraphicFramePr>
          <p:nvPr>
            <p:extLst>
              <p:ext uri="{D42A27DB-BD31-4B8C-83A1-F6EECF244321}">
                <p14:modId xmlns:p14="http://schemas.microsoft.com/office/powerpoint/2010/main" val="519338074"/>
              </p:ext>
            </p:extLst>
          </p:nvPr>
        </p:nvGraphicFramePr>
        <p:xfrm>
          <a:off x="296091" y="1419497"/>
          <a:ext cx="8569235" cy="4667794"/>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666750" y="462579"/>
            <a:ext cx="5734050" cy="369332"/>
          </a:xfrm>
          <a:prstGeom prst="rect">
            <a:avLst/>
          </a:prstGeom>
          <a:noFill/>
        </p:spPr>
        <p:txBody>
          <a:bodyPr wrap="square" rtlCol="0">
            <a:spAutoFit/>
          </a:bodyPr>
          <a:lstStyle/>
          <a:p>
            <a:r>
              <a:rPr lang="en-GB" b="1" dirty="0" smtClean="0">
                <a:solidFill>
                  <a:srgbClr val="002F6C"/>
                </a:solidFill>
                <a:latin typeface="Arial" panose="020B0604020202020204" pitchFamily="34" charset="0"/>
                <a:cs typeface="Arial" panose="020B0604020202020204" pitchFamily="34" charset="0"/>
              </a:rPr>
              <a:t>Employee contributions proposed to date by USS</a:t>
            </a:r>
            <a:endParaRPr lang="en-GB" b="1" dirty="0">
              <a:solidFill>
                <a:srgbClr val="002F6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07319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dirty="0"/>
          </a:p>
        </p:txBody>
      </p:sp>
      <p:sp>
        <p:nvSpPr>
          <p:cNvPr id="4" name="Text Placeholder 3"/>
          <p:cNvSpPr>
            <a:spLocks noGrp="1"/>
          </p:cNvSpPr>
          <p:nvPr>
            <p:ph type="body" sz="quarter" idx="15"/>
          </p:nvPr>
        </p:nvSpPr>
        <p:spPr/>
        <p:txBody>
          <a:bodyPr/>
          <a:lstStyle/>
          <a:p>
            <a:endParaRPr lang="en-GB" dirty="0"/>
          </a:p>
        </p:txBody>
      </p:sp>
      <p:sp>
        <p:nvSpPr>
          <p:cNvPr id="3" name="Text Placeholder 2"/>
          <p:cNvSpPr>
            <a:spLocks noGrp="1"/>
          </p:cNvSpPr>
          <p:nvPr>
            <p:ph type="body" sz="quarter" idx="14"/>
          </p:nvPr>
        </p:nvSpPr>
        <p:spPr/>
        <p:txBody>
          <a:bodyPr/>
          <a:lstStyle/>
          <a:p>
            <a:endParaRPr lang="en-GB" dirty="0"/>
          </a:p>
        </p:txBody>
      </p:sp>
      <p:graphicFrame>
        <p:nvGraphicFramePr>
          <p:cNvPr id="5" name="Chart 4"/>
          <p:cNvGraphicFramePr>
            <a:graphicFrameLocks/>
          </p:cNvGraphicFramePr>
          <p:nvPr>
            <p:extLst/>
          </p:nvPr>
        </p:nvGraphicFramePr>
        <p:xfrm>
          <a:off x="296091" y="1419497"/>
          <a:ext cx="8569235" cy="4667794"/>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666750" y="462579"/>
            <a:ext cx="5734050" cy="369332"/>
          </a:xfrm>
          <a:prstGeom prst="rect">
            <a:avLst/>
          </a:prstGeom>
          <a:noFill/>
        </p:spPr>
        <p:txBody>
          <a:bodyPr wrap="square" rtlCol="0">
            <a:spAutoFit/>
          </a:bodyPr>
          <a:lstStyle/>
          <a:p>
            <a:r>
              <a:rPr lang="en-GB" b="1" dirty="0" smtClean="0">
                <a:solidFill>
                  <a:srgbClr val="002F6C"/>
                </a:solidFill>
                <a:latin typeface="Arial" panose="020B0604020202020204" pitchFamily="34" charset="0"/>
                <a:cs typeface="Arial" panose="020B0604020202020204" pitchFamily="34" charset="0"/>
              </a:rPr>
              <a:t>Employee contributions proposed to date by USS</a:t>
            </a:r>
            <a:endParaRPr lang="en-GB" b="1" dirty="0">
              <a:solidFill>
                <a:srgbClr val="002F6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7841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p:txBody>
          <a:bodyPr/>
          <a:lstStyle/>
          <a:p>
            <a:endParaRPr lang="en-GB" dirty="0"/>
          </a:p>
        </p:txBody>
      </p:sp>
      <p:sp>
        <p:nvSpPr>
          <p:cNvPr id="4" name="Text Placeholder 3"/>
          <p:cNvSpPr>
            <a:spLocks noGrp="1"/>
          </p:cNvSpPr>
          <p:nvPr>
            <p:ph type="body" sz="quarter" idx="15"/>
          </p:nvPr>
        </p:nvSpPr>
        <p:spPr/>
        <p:txBody>
          <a:bodyPr/>
          <a:lstStyle/>
          <a:p>
            <a:endParaRPr lang="en-GB"/>
          </a:p>
        </p:txBody>
      </p:sp>
      <p:graphicFrame>
        <p:nvGraphicFramePr>
          <p:cNvPr id="5" name="Chart 4"/>
          <p:cNvGraphicFramePr>
            <a:graphicFrameLocks/>
          </p:cNvGraphicFramePr>
          <p:nvPr>
            <p:extLst>
              <p:ext uri="{D42A27DB-BD31-4B8C-83A1-F6EECF244321}">
                <p14:modId xmlns:p14="http://schemas.microsoft.com/office/powerpoint/2010/main" val="3465328604"/>
              </p:ext>
            </p:extLst>
          </p:nvPr>
        </p:nvGraphicFramePr>
        <p:xfrm>
          <a:off x="365760" y="1572460"/>
          <a:ext cx="8386354" cy="4427746"/>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365760" y="486413"/>
            <a:ext cx="5622052" cy="369332"/>
          </a:xfrm>
          <a:prstGeom prst="rect">
            <a:avLst/>
          </a:prstGeom>
          <a:noFill/>
        </p:spPr>
        <p:txBody>
          <a:bodyPr wrap="none" rtlCol="0">
            <a:spAutoFit/>
          </a:bodyPr>
          <a:lstStyle/>
          <a:p>
            <a:r>
              <a:rPr lang="en-GB" b="1" dirty="0" smtClean="0">
                <a:solidFill>
                  <a:srgbClr val="002F6C"/>
                </a:solidFill>
                <a:latin typeface="Arial" panose="020B0604020202020204" pitchFamily="34" charset="0"/>
                <a:cs typeface="Arial" panose="020B0604020202020204" pitchFamily="34" charset="0"/>
              </a:rPr>
              <a:t>Employer </a:t>
            </a:r>
            <a:r>
              <a:rPr lang="en-GB" b="1" dirty="0">
                <a:solidFill>
                  <a:srgbClr val="002F6C"/>
                </a:solidFill>
                <a:latin typeface="Arial" panose="020B0604020202020204" pitchFamily="34" charset="0"/>
                <a:cs typeface="Arial" panose="020B0604020202020204" pitchFamily="34" charset="0"/>
              </a:rPr>
              <a:t>contributions proposed to date by </a:t>
            </a:r>
            <a:r>
              <a:rPr lang="en-GB" b="1" dirty="0" smtClean="0">
                <a:solidFill>
                  <a:srgbClr val="002F6C"/>
                </a:solidFill>
                <a:latin typeface="Arial" panose="020B0604020202020204" pitchFamily="34" charset="0"/>
                <a:cs typeface="Arial" panose="020B0604020202020204" pitchFamily="34" charset="0"/>
              </a:rPr>
              <a:t>USS</a:t>
            </a:r>
            <a:endParaRPr lang="en-GB" b="1" dirty="0">
              <a:solidFill>
                <a:srgbClr val="002F6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84424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p:txBody>
          <a:bodyPr/>
          <a:lstStyle/>
          <a:p>
            <a:endParaRPr lang="en-GB" dirty="0"/>
          </a:p>
        </p:txBody>
      </p:sp>
      <p:sp>
        <p:nvSpPr>
          <p:cNvPr id="2" name="Text Placeholder 1"/>
          <p:cNvSpPr>
            <a:spLocks noGrp="1"/>
          </p:cNvSpPr>
          <p:nvPr>
            <p:ph type="body" sz="quarter" idx="13"/>
          </p:nvPr>
        </p:nvSpPr>
        <p:spPr/>
        <p:txBody>
          <a:bodyPr/>
          <a:lstStyle/>
          <a:p>
            <a:endParaRPr lang="en-GB" dirty="0"/>
          </a:p>
        </p:txBody>
      </p:sp>
      <p:sp>
        <p:nvSpPr>
          <p:cNvPr id="4" name="Text Placeholder 3"/>
          <p:cNvSpPr>
            <a:spLocks noGrp="1"/>
          </p:cNvSpPr>
          <p:nvPr>
            <p:ph type="body" sz="quarter" idx="15"/>
          </p:nvPr>
        </p:nvSpPr>
        <p:spPr/>
        <p:txBody>
          <a:bodyPr/>
          <a:lstStyle/>
          <a:p>
            <a:endParaRPr lang="en-GB"/>
          </a:p>
        </p:txBody>
      </p:sp>
      <p:graphicFrame>
        <p:nvGraphicFramePr>
          <p:cNvPr id="5" name="Chart 4"/>
          <p:cNvGraphicFramePr>
            <a:graphicFrameLocks/>
          </p:cNvGraphicFramePr>
          <p:nvPr>
            <p:extLst>
              <p:ext uri="{D42A27DB-BD31-4B8C-83A1-F6EECF244321}">
                <p14:modId xmlns:p14="http://schemas.microsoft.com/office/powerpoint/2010/main" val="1938789627"/>
              </p:ext>
            </p:extLst>
          </p:nvPr>
        </p:nvGraphicFramePr>
        <p:xfrm>
          <a:off x="322217" y="1428206"/>
          <a:ext cx="8569233" cy="4519748"/>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365760" y="486413"/>
            <a:ext cx="3095719" cy="369332"/>
          </a:xfrm>
          <a:prstGeom prst="rect">
            <a:avLst/>
          </a:prstGeom>
          <a:noFill/>
        </p:spPr>
        <p:txBody>
          <a:bodyPr wrap="none" rtlCol="0">
            <a:spAutoFit/>
          </a:bodyPr>
          <a:lstStyle/>
          <a:p>
            <a:r>
              <a:rPr lang="en-GB" b="1" dirty="0" smtClean="0">
                <a:solidFill>
                  <a:srgbClr val="002F6C"/>
                </a:solidFill>
                <a:latin typeface="Arial" panose="020B0604020202020204" pitchFamily="34" charset="0"/>
                <a:cs typeface="Arial" panose="020B0604020202020204" pitchFamily="34" charset="0"/>
              </a:rPr>
              <a:t>Current proposed position</a:t>
            </a:r>
            <a:endParaRPr lang="en-GB" b="1" dirty="0">
              <a:solidFill>
                <a:srgbClr val="002F6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0338873"/>
      </p:ext>
    </p:extLst>
  </p:cSld>
  <p:clrMapOvr>
    <a:masterClrMapping/>
  </p:clrMapOvr>
  <p:timing>
    <p:tnLst>
      <p:par>
        <p:cTn id="1" dur="indefinite" restart="never" nodeType="tmRoot"/>
      </p:par>
    </p:tnLst>
  </p:timing>
</p:sld>
</file>

<file path=ppt/theme/theme1.xml><?xml version="1.0" encoding="utf-8"?>
<a:theme xmlns:a="http://schemas.openxmlformats.org/drawingml/2006/main" name="SGUL_norma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Blue divider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Green divider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Burgundy divider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4CFFBB0E19E0040AE572FDB62D705FD" ma:contentTypeVersion="5" ma:contentTypeDescription="Create a new document." ma:contentTypeScope="" ma:versionID="910e3e43006db07c7f1b4264410f2dcd">
  <xsd:schema xmlns:xsd="http://www.w3.org/2001/XMLSchema" xmlns:xs="http://www.w3.org/2001/XMLSchema" xmlns:p="http://schemas.microsoft.com/office/2006/metadata/properties" xmlns:ns3="3806e3cd-d2c1-4b9c-98d2-909ddc7cb373" xmlns:ns4="a9fa28d7-a7fe-489c-8dfc-3e71b269d947" targetNamespace="http://schemas.microsoft.com/office/2006/metadata/properties" ma:root="true" ma:fieldsID="b9532ef7c50ce03d6c536cf940b47a97" ns3:_="" ns4:_="">
    <xsd:import namespace="3806e3cd-d2c1-4b9c-98d2-909ddc7cb373"/>
    <xsd:import namespace="a9fa28d7-a7fe-489c-8dfc-3e71b269d94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806e3cd-d2c1-4b9c-98d2-909ddc7cb37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9fa28d7-a7fe-489c-8dfc-3e71b269d947"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E164764-BEDE-43AA-97BD-77670F2115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806e3cd-d2c1-4b9c-98d2-909ddc7cb373"/>
    <ds:schemaRef ds:uri="a9fa28d7-a7fe-489c-8dfc-3e71b269d94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95C9212-84DB-4F5A-A1FD-D4317A5C7AF1}">
  <ds:schemaRefs>
    <ds:schemaRef ds:uri="http://schemas.microsoft.com/sharepoint/v3/contenttype/forms"/>
  </ds:schemaRefs>
</ds:datastoreItem>
</file>

<file path=customXml/itemProps3.xml><?xml version="1.0" encoding="utf-8"?>
<ds:datastoreItem xmlns:ds="http://schemas.openxmlformats.org/officeDocument/2006/customXml" ds:itemID="{2BC29871-FF4D-45C8-A158-5C5627AD9E02}">
  <ds:schemaRefs>
    <ds:schemaRef ds:uri="3806e3cd-d2c1-4b9c-98d2-909ddc7cb373"/>
    <ds:schemaRef ds:uri="a9fa28d7-a7fe-489c-8dfc-3e71b269d947"/>
    <ds:schemaRef ds:uri="http://schemas.microsoft.com/office/2006/documentManagement/types"/>
    <ds:schemaRef ds:uri="http://www.w3.org/XML/1998/namespace"/>
    <ds:schemaRef ds:uri="http://purl.org/dc/terms/"/>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sgul powerpoint templates_4 3ratio</Template>
  <TotalTime>566</TotalTime>
  <Words>1106</Words>
  <Application>Microsoft Office PowerPoint</Application>
  <PresentationFormat>On-screen Show (4:3)</PresentationFormat>
  <Paragraphs>136</Paragraphs>
  <Slides>14</Slides>
  <Notes>14</Notes>
  <HiddenSlides>0</HiddenSlides>
  <MMClips>0</MMClips>
  <ScaleCrop>false</ScaleCrop>
  <HeadingPairs>
    <vt:vector size="6" baseType="variant">
      <vt:variant>
        <vt:lpstr>Fonts Used</vt:lpstr>
      </vt:variant>
      <vt:variant>
        <vt:i4>4</vt:i4>
      </vt:variant>
      <vt:variant>
        <vt:lpstr>Theme</vt:lpstr>
      </vt:variant>
      <vt:variant>
        <vt:i4>6</vt:i4>
      </vt:variant>
      <vt:variant>
        <vt:lpstr>Slide Titles</vt:lpstr>
      </vt:variant>
      <vt:variant>
        <vt:i4>14</vt:i4>
      </vt:variant>
    </vt:vector>
  </HeadingPairs>
  <TitlesOfParts>
    <vt:vector size="24" baseType="lpstr">
      <vt:lpstr>Arial</vt:lpstr>
      <vt:lpstr>Arial Bold</vt:lpstr>
      <vt:lpstr>Calibri</vt:lpstr>
      <vt:lpstr>Wingdings</vt:lpstr>
      <vt:lpstr>SGUL_normal</vt:lpstr>
      <vt:lpstr>Custom Design</vt:lpstr>
      <vt:lpstr>1_Custom Design</vt:lpstr>
      <vt:lpstr>Blue divider slide</vt:lpstr>
      <vt:lpstr>Green divider slide</vt:lpstr>
      <vt:lpstr>Burgundy divider slide</vt:lpstr>
      <vt:lpstr>USS Update and Employer Proposal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St Georges, University of London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Cara Wright</dc:creator>
  <cp:lastModifiedBy>Cara Wright</cp:lastModifiedBy>
  <cp:revision>81</cp:revision>
  <cp:lastPrinted>2019-09-02T12:09:44Z</cp:lastPrinted>
  <dcterms:created xsi:type="dcterms:W3CDTF">2019-04-30T15:09:10Z</dcterms:created>
  <dcterms:modified xsi:type="dcterms:W3CDTF">2019-09-07T18:45:43Z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0x010100D4CFFBB0E19E0040AE572FDB62D705FD</vt:lpwstr>
  </property>
</Properties>
</file>