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 id="2147483703" r:id="rId5"/>
    <p:sldMasterId id="2147483701" r:id="rId6"/>
    <p:sldMasterId id="2147483670" r:id="rId7"/>
    <p:sldMasterId id="2147483682" r:id="rId8"/>
    <p:sldMasterId id="2147483684" r:id="rId9"/>
  </p:sldMasterIdLst>
  <p:notesMasterIdLst>
    <p:notesMasterId r:id="rId36"/>
  </p:notesMasterIdLst>
  <p:sldIdLst>
    <p:sldId id="262" r:id="rId10"/>
    <p:sldId id="295" r:id="rId11"/>
    <p:sldId id="310" r:id="rId12"/>
    <p:sldId id="341" r:id="rId13"/>
    <p:sldId id="311" r:id="rId14"/>
    <p:sldId id="312" r:id="rId15"/>
    <p:sldId id="313" r:id="rId16"/>
    <p:sldId id="316" r:id="rId17"/>
    <p:sldId id="317" r:id="rId18"/>
    <p:sldId id="321" r:id="rId19"/>
    <p:sldId id="323" r:id="rId20"/>
    <p:sldId id="318" r:id="rId21"/>
    <p:sldId id="319" r:id="rId22"/>
    <p:sldId id="322" r:id="rId23"/>
    <p:sldId id="327" r:id="rId24"/>
    <p:sldId id="326" r:id="rId25"/>
    <p:sldId id="328" r:id="rId26"/>
    <p:sldId id="329" r:id="rId27"/>
    <p:sldId id="330" r:id="rId28"/>
    <p:sldId id="331" r:id="rId29"/>
    <p:sldId id="324" r:id="rId30"/>
    <p:sldId id="325" r:id="rId31"/>
    <p:sldId id="332" r:id="rId32"/>
    <p:sldId id="333" r:id="rId33"/>
    <p:sldId id="334" r:id="rId34"/>
    <p:sldId id="336" r:id="rId35"/>
  </p:sldIdLst>
  <p:sldSz cx="9144000" cy="6858000" type="screen4x3"/>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a Wright" initials="CW" lastIdx="1" clrIdx="0">
    <p:extLst>
      <p:ext uri="{19B8F6BF-5375-455C-9EA6-DF929625EA0E}">
        <p15:presenceInfo xmlns:p15="http://schemas.microsoft.com/office/powerpoint/2012/main" userId="S-1-5-21-2835755355-634858697-2241794094-444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6C"/>
    <a:srgbClr val="3333FF"/>
    <a:srgbClr val="002F6C"/>
    <a:srgbClr val="000000"/>
    <a:srgbClr val="CC9900"/>
    <a:srgbClr val="CCCC00"/>
    <a:srgbClr val="FFFF66"/>
    <a:srgbClr val="7C2855"/>
    <a:srgbClr val="00B3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5731" autoAdjust="0"/>
  </p:normalViewPr>
  <p:slideViewPr>
    <p:cSldViewPr snapToGrid="0" snapToObjects="1">
      <p:cViewPr varScale="1">
        <p:scale>
          <a:sx n="114" d="100"/>
          <a:sy n="114" d="100"/>
        </p:scale>
        <p:origin x="152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charts/_rels/chart1.xml.rels><?xml version="1.0" encoding="UTF-8" standalone="yes"?>
<Relationships xmlns="http://schemas.openxmlformats.org/package/2006/relationships"><Relationship Id="rId3" Type="http://schemas.openxmlformats.org/officeDocument/2006/relationships/oleObject" Target="https://sgul365-my.sharepoint.com/personal/cawright_sgul_ac_uk/Documents/Nicola/Nicola-Cara%20USS%20Sept%202019/Valuation%202020/Rates%20comparisons%20Dec%20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gul365-my.sharepoint.com/personal/cawright_sgul_ac_uk/Documents/Nicola/Nicola-Cara%20USS%20Sept%202019/Valuation%202020/Rates%20comparison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gul365-my.sharepoint.com/personal/cawright_sgul_ac_uk/Documents/Nicola/Nicola-Cara%20USS%20Sept%202019/Valuation%202020/Rates%20comparison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gul365-my.sharepoint.com/personal/cawright_sgul_ac_uk/Documents/Nicola/Nicola-Cara%20USS%20Sept%202019/Valuation%202020/Rates%20comparison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Sheet3!$B$1</c:f>
              <c:strCache>
                <c:ptCount val="1"/>
                <c:pt idx="0">
                  <c:v>Rate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Sheet3!$A$2:$A$10</c:f>
              <c:strCache>
                <c:ptCount val="9"/>
                <c:pt idx="0">
                  <c:v>Pre Oct 2021 under threshold</c:v>
                </c:pt>
                <c:pt idx="1">
                  <c:v>Pre Oct 2021 over threshold</c:v>
                </c:pt>
                <c:pt idx="2">
                  <c:v>Post Oct 2021 under threshold</c:v>
                </c:pt>
                <c:pt idx="3">
                  <c:v>Post Oct 2021 over threshold</c:v>
                </c:pt>
                <c:pt idx="5">
                  <c:v>Pre Oct 2021 under threshold</c:v>
                </c:pt>
                <c:pt idx="6">
                  <c:v>Pre Oct 2021 over threshold</c:v>
                </c:pt>
                <c:pt idx="7">
                  <c:v>Post Oct 2021 under threshold</c:v>
                </c:pt>
                <c:pt idx="8">
                  <c:v>Post Oct 2021 over threshold</c:v>
                </c:pt>
              </c:strCache>
            </c:strRef>
          </c:cat>
          <c:val>
            <c:numRef>
              <c:f>Sheet3!$B$2:$B$10</c:f>
              <c:numCache>
                <c:formatCode>0%</c:formatCode>
                <c:ptCount val="9"/>
                <c:pt idx="0" formatCode="0.00%">
                  <c:v>9.6000000000000002E-2</c:v>
                </c:pt>
                <c:pt idx="1">
                  <c:v>0.08</c:v>
                </c:pt>
                <c:pt idx="2" formatCode="0.00%">
                  <c:v>9.8000000000000004E-2</c:v>
                </c:pt>
                <c:pt idx="3">
                  <c:v>0.08</c:v>
                </c:pt>
                <c:pt idx="5" formatCode="0.00%">
                  <c:v>0.21099999999999999</c:v>
                </c:pt>
                <c:pt idx="6">
                  <c:v>0.12</c:v>
                </c:pt>
                <c:pt idx="7" formatCode="0.00%">
                  <c:v>0.214</c:v>
                </c:pt>
                <c:pt idx="8">
                  <c:v>0.12</c:v>
                </c:pt>
              </c:numCache>
            </c:numRef>
          </c:val>
          <c:extLst>
            <c:ext xmlns:c16="http://schemas.microsoft.com/office/drawing/2014/chart" uri="{C3380CC4-5D6E-409C-BE32-E72D297353CC}">
              <c16:uniqueId val="{00000000-E710-4EB5-9C60-A295FF56EB50}"/>
            </c:ext>
          </c:extLst>
        </c:ser>
        <c:ser>
          <c:idx val="1"/>
          <c:order val="1"/>
          <c:tx>
            <c:strRef>
              <c:f>Sheet3!$C$1</c:f>
              <c:strCache>
                <c:ptCount val="1"/>
                <c:pt idx="0">
                  <c:v>Rate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Sheet3!$A$2:$A$10</c:f>
              <c:strCache>
                <c:ptCount val="9"/>
                <c:pt idx="0">
                  <c:v>Pre Oct 2021 under threshold</c:v>
                </c:pt>
                <c:pt idx="1">
                  <c:v>Pre Oct 2021 over threshold</c:v>
                </c:pt>
                <c:pt idx="2">
                  <c:v>Post Oct 2021 under threshold</c:v>
                </c:pt>
                <c:pt idx="3">
                  <c:v>Post Oct 2021 over threshold</c:v>
                </c:pt>
                <c:pt idx="5">
                  <c:v>Pre Oct 2021 under threshold</c:v>
                </c:pt>
                <c:pt idx="6">
                  <c:v>Pre Oct 2021 over threshold</c:v>
                </c:pt>
                <c:pt idx="7">
                  <c:v>Post Oct 2021 under threshold</c:v>
                </c:pt>
                <c:pt idx="8">
                  <c:v>Post Oct 2021 over threshold</c:v>
                </c:pt>
              </c:strCache>
            </c:strRef>
          </c:cat>
          <c:val>
            <c:numRef>
              <c:f>Sheet3!$C$2:$C$10</c:f>
              <c:numCache>
                <c:formatCode>0.00%</c:formatCode>
                <c:ptCount val="9"/>
                <c:pt idx="1">
                  <c:v>1.6E-2</c:v>
                </c:pt>
                <c:pt idx="3">
                  <c:v>1.7999999999999999E-2</c:v>
                </c:pt>
                <c:pt idx="6">
                  <c:v>9.0999999999999998E-2</c:v>
                </c:pt>
                <c:pt idx="8">
                  <c:v>9.4E-2</c:v>
                </c:pt>
              </c:numCache>
            </c:numRef>
          </c:val>
          <c:extLst>
            <c:ext xmlns:c16="http://schemas.microsoft.com/office/drawing/2014/chart" uri="{C3380CC4-5D6E-409C-BE32-E72D297353CC}">
              <c16:uniqueId val="{00000001-E710-4EB5-9C60-A295FF56EB50}"/>
            </c:ext>
          </c:extLst>
        </c:ser>
        <c:dLbls>
          <c:dLblPos val="ctr"/>
          <c:showLegendKey val="0"/>
          <c:showVal val="1"/>
          <c:showCatName val="0"/>
          <c:showSerName val="0"/>
          <c:showPercent val="0"/>
          <c:showBubbleSize val="0"/>
        </c:dLbls>
        <c:gapWidth val="79"/>
        <c:overlap val="100"/>
        <c:axId val="526612600"/>
        <c:axId val="526613256"/>
      </c:barChart>
      <c:catAx>
        <c:axId val="5266126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526613256"/>
        <c:crosses val="autoZero"/>
        <c:auto val="1"/>
        <c:lblAlgn val="ctr"/>
        <c:lblOffset val="100"/>
        <c:noMultiLvlLbl val="0"/>
      </c:catAx>
      <c:valAx>
        <c:axId val="526613256"/>
        <c:scaling>
          <c:orientation val="minMax"/>
        </c:scaling>
        <c:delete val="1"/>
        <c:axPos val="l"/>
        <c:numFmt formatCode="0.00%" sourceLinked="1"/>
        <c:majorTickMark val="none"/>
        <c:minorTickMark val="none"/>
        <c:tickLblPos val="nextTo"/>
        <c:crossAx val="5266126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'[Rates comparisons.xlsx]Sheet1'!$B$1</c:f>
              <c:strCache>
                <c:ptCount val="1"/>
                <c:pt idx="0">
                  <c:v>Member</c:v>
                </c:pt>
              </c:strCache>
            </c:strRef>
          </c:tx>
          <c:spPr>
            <a:solidFill>
              <a:schemeClr val="accent1">
                <a:shade val="6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'[Rates comparisons.xlsx]Sheet1'!$A$2:$A$6</c:f>
              <c:strCache>
                <c:ptCount val="5"/>
                <c:pt idx="0">
                  <c:v>Pre Oct 2021</c:v>
                </c:pt>
                <c:pt idx="1">
                  <c:v>Oct-21</c:v>
                </c:pt>
                <c:pt idx="4">
                  <c:v>Planned Oct 21</c:v>
                </c:pt>
              </c:strCache>
            </c:strRef>
          </c:cat>
          <c:val>
            <c:numRef>
              <c:f>'[Rates comparisons.xlsx]Sheet1'!$B$2:$B$6</c:f>
              <c:numCache>
                <c:formatCode>0.00%</c:formatCode>
                <c:ptCount val="5"/>
                <c:pt idx="0">
                  <c:v>9.6000000000000002E-2</c:v>
                </c:pt>
                <c:pt idx="1">
                  <c:v>9.8000000000000004E-2</c:v>
                </c:pt>
                <c:pt idx="4" formatCode="0%">
                  <c:v>0.11</c:v>
                </c:pt>
              </c:numCache>
            </c:numRef>
          </c:val>
          <c:extLst>
            <c:ext xmlns:c16="http://schemas.microsoft.com/office/drawing/2014/chart" uri="{C3380CC4-5D6E-409C-BE32-E72D297353CC}">
              <c16:uniqueId val="{00000000-254D-478B-BE5E-E04B556C2C87}"/>
            </c:ext>
          </c:extLst>
        </c:ser>
        <c:ser>
          <c:idx val="2"/>
          <c:order val="2"/>
          <c:tx>
            <c:strRef>
              <c:f>'[Rates comparisons.xlsx]Sheet1'!$D$1</c:f>
              <c:strCache>
                <c:ptCount val="1"/>
                <c:pt idx="0">
                  <c:v>Employer</c:v>
                </c:pt>
              </c:strCache>
            </c:strRef>
          </c:tx>
          <c:spPr>
            <a:solidFill>
              <a:schemeClr val="accent1">
                <a:tint val="6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'[Rates comparisons.xlsx]Sheet1'!$A$2:$A$6</c:f>
              <c:strCache>
                <c:ptCount val="5"/>
                <c:pt idx="0">
                  <c:v>Pre Oct 2021</c:v>
                </c:pt>
                <c:pt idx="1">
                  <c:v>Oct-21</c:v>
                </c:pt>
                <c:pt idx="4">
                  <c:v>Planned Oct 21</c:v>
                </c:pt>
              </c:strCache>
            </c:strRef>
          </c:cat>
          <c:val>
            <c:numRef>
              <c:f>'[Rates comparisons.xlsx]Sheet1'!$D$2:$D$6</c:f>
              <c:numCache>
                <c:formatCode>0.00%</c:formatCode>
                <c:ptCount val="5"/>
                <c:pt idx="0">
                  <c:v>0.21099999999999999</c:v>
                </c:pt>
                <c:pt idx="1">
                  <c:v>0.214</c:v>
                </c:pt>
                <c:pt idx="4">
                  <c:v>0.23699999999999999</c:v>
                </c:pt>
              </c:numCache>
            </c:numRef>
          </c:val>
          <c:extLst>
            <c:ext xmlns:c16="http://schemas.microsoft.com/office/drawing/2014/chart" uri="{C3380CC4-5D6E-409C-BE32-E72D297353CC}">
              <c16:uniqueId val="{00000001-254D-478B-BE5E-E04B556C2C87}"/>
            </c:ext>
          </c:extLst>
        </c:ser>
        <c:dLbls>
          <c:dLblPos val="inEnd"/>
          <c:showLegendKey val="0"/>
          <c:showVal val="1"/>
          <c:showCatName val="0"/>
          <c:showSerName val="0"/>
          <c:showPercent val="0"/>
          <c:showBubbleSize val="0"/>
        </c:dLbls>
        <c:gapWidth val="65"/>
        <c:axId val="639927192"/>
        <c:axId val="639920304"/>
        <c:extLst>
          <c:ext xmlns:c15="http://schemas.microsoft.com/office/drawing/2012/chart" uri="{02D57815-91ED-43cb-92C2-25804820EDAC}">
            <c15:filteredBarSeries>
              <c15:ser>
                <c:idx val="1"/>
                <c:order val="1"/>
                <c:tx>
                  <c:strRef>
                    <c:extLst>
                      <c:ext uri="{02D57815-91ED-43cb-92C2-25804820EDAC}">
                        <c15:formulaRef>
                          <c15:sqref>'[Rates comparisons.xlsx]Sheet1'!$C$1</c15:sqref>
                        </c15:formulaRef>
                      </c:ext>
                    </c:extLst>
                    <c:strCache>
                      <c:ptCount val="1"/>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'[Rates comparisons.xlsx]Sheet1'!$A$2:$A$6</c15:sqref>
                        </c15:formulaRef>
                      </c:ext>
                    </c:extLst>
                    <c:strCache>
                      <c:ptCount val="5"/>
                      <c:pt idx="0">
                        <c:v>Pre Oct 2021</c:v>
                      </c:pt>
                      <c:pt idx="1">
                        <c:v>Oct-21</c:v>
                      </c:pt>
                      <c:pt idx="4">
                        <c:v>Planned Oct 21</c:v>
                      </c:pt>
                    </c:strCache>
                  </c:strRef>
                </c:cat>
                <c:val>
                  <c:numRef>
                    <c:extLst>
                      <c:ext uri="{02D57815-91ED-43cb-92C2-25804820EDAC}">
                        <c15:formulaRef>
                          <c15:sqref>'[Rates comparisons.xlsx]Sheet1'!$C$2:$C$6</c15:sqref>
                        </c15:formulaRef>
                      </c:ext>
                    </c:extLst>
                    <c:numCache>
                      <c:formatCode>General</c:formatCode>
                      <c:ptCount val="5"/>
                    </c:numCache>
                  </c:numRef>
                </c:val>
                <c:extLst>
                  <c:ext xmlns:c16="http://schemas.microsoft.com/office/drawing/2014/chart" uri="{C3380CC4-5D6E-409C-BE32-E72D297353CC}">
                    <c16:uniqueId val="{00000002-254D-478B-BE5E-E04B556C2C87}"/>
                  </c:ext>
                </c:extLst>
              </c15:ser>
            </c15:filteredBarSeries>
          </c:ext>
        </c:extLst>
      </c:barChart>
      <c:catAx>
        <c:axId val="6399271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639920304"/>
        <c:crosses val="autoZero"/>
        <c:auto val="1"/>
        <c:lblAlgn val="ctr"/>
        <c:lblOffset val="100"/>
        <c:noMultiLvlLbl val="0"/>
      </c:catAx>
      <c:valAx>
        <c:axId val="63992030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63992719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'[Rates comparisons.xlsx]Sheet2'!$A$2</c:f>
              <c:strCache>
                <c:ptCount val="1"/>
                <c:pt idx="0">
                  <c:v>Apr-22</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'[Rates comparisons.xlsx]Sheet2'!$B$1</c:f>
              <c:strCache>
                <c:ptCount val="1"/>
                <c:pt idx="0">
                  <c:v>Member Rate</c:v>
                </c:pt>
              </c:strCache>
            </c:strRef>
          </c:cat>
          <c:val>
            <c:numRef>
              <c:f>'[Rates comparisons.xlsx]Sheet2'!$B$2</c:f>
              <c:numCache>
                <c:formatCode>0.00%</c:formatCode>
                <c:ptCount val="1"/>
                <c:pt idx="0">
                  <c:v>0.11</c:v>
                </c:pt>
              </c:numCache>
            </c:numRef>
          </c:val>
          <c:extLst>
            <c:ext xmlns:c16="http://schemas.microsoft.com/office/drawing/2014/chart" uri="{C3380CC4-5D6E-409C-BE32-E72D297353CC}">
              <c16:uniqueId val="{00000000-8417-45DC-A72D-F589775BFB4B}"/>
            </c:ext>
          </c:extLst>
        </c:ser>
        <c:ser>
          <c:idx val="1"/>
          <c:order val="1"/>
          <c:tx>
            <c:strRef>
              <c:f>'[Rates comparisons.xlsx]Sheet2'!$A$3</c:f>
              <c:strCache>
                <c:ptCount val="1"/>
                <c:pt idx="0">
                  <c:v>Oct-22</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'[Rates comparisons.xlsx]Sheet2'!$B$1</c:f>
              <c:strCache>
                <c:ptCount val="1"/>
                <c:pt idx="0">
                  <c:v>Member Rate</c:v>
                </c:pt>
              </c:strCache>
            </c:strRef>
          </c:cat>
          <c:val>
            <c:numRef>
              <c:f>'[Rates comparisons.xlsx]Sheet2'!$B$3</c:f>
              <c:numCache>
                <c:formatCode>0.00%</c:formatCode>
                <c:ptCount val="1"/>
                <c:pt idx="0">
                  <c:v>0.129</c:v>
                </c:pt>
              </c:numCache>
            </c:numRef>
          </c:val>
          <c:extLst>
            <c:ext xmlns:c16="http://schemas.microsoft.com/office/drawing/2014/chart" uri="{C3380CC4-5D6E-409C-BE32-E72D297353CC}">
              <c16:uniqueId val="{00000001-8417-45DC-A72D-F589775BFB4B}"/>
            </c:ext>
          </c:extLst>
        </c:ser>
        <c:ser>
          <c:idx val="2"/>
          <c:order val="2"/>
          <c:tx>
            <c:strRef>
              <c:f>'[Rates comparisons.xlsx]Sheet2'!$A$4</c:f>
              <c:strCache>
                <c:ptCount val="1"/>
                <c:pt idx="0">
                  <c:v>Apr-23</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'[Rates comparisons.xlsx]Sheet2'!$B$1</c:f>
              <c:strCache>
                <c:ptCount val="1"/>
                <c:pt idx="0">
                  <c:v>Member Rate</c:v>
                </c:pt>
              </c:strCache>
            </c:strRef>
          </c:cat>
          <c:val>
            <c:numRef>
              <c:f>'[Rates comparisons.xlsx]Sheet2'!$B$4</c:f>
              <c:numCache>
                <c:formatCode>0.00%</c:formatCode>
                <c:ptCount val="1"/>
                <c:pt idx="0">
                  <c:v>0.13900000000000001</c:v>
                </c:pt>
              </c:numCache>
            </c:numRef>
          </c:val>
          <c:extLst>
            <c:ext xmlns:c16="http://schemas.microsoft.com/office/drawing/2014/chart" uri="{C3380CC4-5D6E-409C-BE32-E72D297353CC}">
              <c16:uniqueId val="{00000002-8417-45DC-A72D-F589775BFB4B}"/>
            </c:ext>
          </c:extLst>
        </c:ser>
        <c:ser>
          <c:idx val="3"/>
          <c:order val="3"/>
          <c:tx>
            <c:strRef>
              <c:f>'[Rates comparisons.xlsx]Sheet2'!$A$5</c:f>
              <c:strCache>
                <c:ptCount val="1"/>
                <c:pt idx="0">
                  <c:v>Oct-23</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'[Rates comparisons.xlsx]Sheet2'!$B$1</c:f>
              <c:strCache>
                <c:ptCount val="1"/>
                <c:pt idx="0">
                  <c:v>Member Rate</c:v>
                </c:pt>
              </c:strCache>
            </c:strRef>
          </c:cat>
          <c:val>
            <c:numRef>
              <c:f>'[Rates comparisons.xlsx]Sheet2'!$B$5</c:f>
              <c:numCache>
                <c:formatCode>0.00%</c:formatCode>
                <c:ptCount val="1"/>
                <c:pt idx="0">
                  <c:v>0.15</c:v>
                </c:pt>
              </c:numCache>
            </c:numRef>
          </c:val>
          <c:extLst>
            <c:ext xmlns:c16="http://schemas.microsoft.com/office/drawing/2014/chart" uri="{C3380CC4-5D6E-409C-BE32-E72D297353CC}">
              <c16:uniqueId val="{00000003-8417-45DC-A72D-F589775BFB4B}"/>
            </c:ext>
          </c:extLst>
        </c:ser>
        <c:ser>
          <c:idx val="4"/>
          <c:order val="4"/>
          <c:tx>
            <c:strRef>
              <c:f>'[Rates comparisons.xlsx]Sheet2'!$A$6</c:f>
              <c:strCache>
                <c:ptCount val="1"/>
                <c:pt idx="0">
                  <c:v>Apr-24</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'[Rates comparisons.xlsx]Sheet2'!$B$1</c:f>
              <c:strCache>
                <c:ptCount val="1"/>
                <c:pt idx="0">
                  <c:v>Member Rate</c:v>
                </c:pt>
              </c:strCache>
            </c:strRef>
          </c:cat>
          <c:val>
            <c:numRef>
              <c:f>'[Rates comparisons.xlsx]Sheet2'!$B$6</c:f>
              <c:numCache>
                <c:formatCode>0.00%</c:formatCode>
                <c:ptCount val="1"/>
                <c:pt idx="0">
                  <c:v>0.16</c:v>
                </c:pt>
              </c:numCache>
            </c:numRef>
          </c:val>
          <c:extLst>
            <c:ext xmlns:c16="http://schemas.microsoft.com/office/drawing/2014/chart" uri="{C3380CC4-5D6E-409C-BE32-E72D297353CC}">
              <c16:uniqueId val="{00000004-8417-45DC-A72D-F589775BFB4B}"/>
            </c:ext>
          </c:extLst>
        </c:ser>
        <c:ser>
          <c:idx val="5"/>
          <c:order val="5"/>
          <c:tx>
            <c:strRef>
              <c:f>'[Rates comparisons.xlsx]Sheet2'!$A$7</c:f>
              <c:strCache>
                <c:ptCount val="1"/>
                <c:pt idx="0">
                  <c:v>Oct-24</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'[Rates comparisons.xlsx]Sheet2'!$B$1</c:f>
              <c:strCache>
                <c:ptCount val="1"/>
                <c:pt idx="0">
                  <c:v>Member Rate</c:v>
                </c:pt>
              </c:strCache>
            </c:strRef>
          </c:cat>
          <c:val>
            <c:numRef>
              <c:f>'[Rates comparisons.xlsx]Sheet2'!$B$7</c:f>
              <c:numCache>
                <c:formatCode>0.00%</c:formatCode>
                <c:ptCount val="1"/>
                <c:pt idx="0">
                  <c:v>0.17100000000000001</c:v>
                </c:pt>
              </c:numCache>
            </c:numRef>
          </c:val>
          <c:extLst>
            <c:ext xmlns:c16="http://schemas.microsoft.com/office/drawing/2014/chart" uri="{C3380CC4-5D6E-409C-BE32-E72D297353CC}">
              <c16:uniqueId val="{00000005-8417-45DC-A72D-F589775BFB4B}"/>
            </c:ext>
          </c:extLst>
        </c:ser>
        <c:ser>
          <c:idx val="6"/>
          <c:order val="6"/>
          <c:tx>
            <c:strRef>
              <c:f>'[Rates comparisons.xlsx]Sheet2'!$A$8</c:f>
              <c:strCache>
                <c:ptCount val="1"/>
                <c:pt idx="0">
                  <c:v>Apr-25</c:v>
                </c:pt>
              </c:strCache>
            </c:strRef>
          </c:tx>
          <c:spPr>
            <a:solidFill>
              <a:schemeClr val="accent1">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'[Rates comparisons.xlsx]Sheet2'!$B$1</c:f>
              <c:strCache>
                <c:ptCount val="1"/>
                <c:pt idx="0">
                  <c:v>Member Rate</c:v>
                </c:pt>
              </c:strCache>
            </c:strRef>
          </c:cat>
          <c:val>
            <c:numRef>
              <c:f>'[Rates comparisons.xlsx]Sheet2'!$B$8</c:f>
              <c:numCache>
                <c:formatCode>0.00%</c:formatCode>
                <c:ptCount val="1"/>
                <c:pt idx="0">
                  <c:v>0.18099999999999999</c:v>
                </c:pt>
              </c:numCache>
            </c:numRef>
          </c:val>
          <c:extLst>
            <c:ext xmlns:c16="http://schemas.microsoft.com/office/drawing/2014/chart" uri="{C3380CC4-5D6E-409C-BE32-E72D297353CC}">
              <c16:uniqueId val="{00000006-8417-45DC-A72D-F589775BFB4B}"/>
            </c:ext>
          </c:extLst>
        </c:ser>
        <c:ser>
          <c:idx val="7"/>
          <c:order val="7"/>
          <c:tx>
            <c:strRef>
              <c:f>'[Rates comparisons.xlsx]Sheet2'!$A$9</c:f>
              <c:strCache>
                <c:ptCount val="1"/>
                <c:pt idx="0">
                  <c:v>Oct-25</c:v>
                </c:pt>
              </c:strCache>
            </c:strRef>
          </c:tx>
          <c:spPr>
            <a:solidFill>
              <a:schemeClr val="accent2">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'[Rates comparisons.xlsx]Sheet2'!$B$1</c:f>
              <c:strCache>
                <c:ptCount val="1"/>
                <c:pt idx="0">
                  <c:v>Member Rate</c:v>
                </c:pt>
              </c:strCache>
            </c:strRef>
          </c:cat>
          <c:val>
            <c:numRef>
              <c:f>'[Rates comparisons.xlsx]Sheet2'!$B$9</c:f>
              <c:numCache>
                <c:formatCode>0.00%</c:formatCode>
                <c:ptCount val="1"/>
                <c:pt idx="0">
                  <c:v>0.188</c:v>
                </c:pt>
              </c:numCache>
            </c:numRef>
          </c:val>
          <c:extLst>
            <c:ext xmlns:c16="http://schemas.microsoft.com/office/drawing/2014/chart" uri="{C3380CC4-5D6E-409C-BE32-E72D297353CC}">
              <c16:uniqueId val="{00000007-8417-45DC-A72D-F589775BFB4B}"/>
            </c:ext>
          </c:extLst>
        </c:ser>
        <c:dLbls>
          <c:dLblPos val="inEnd"/>
          <c:showLegendKey val="0"/>
          <c:showVal val="1"/>
          <c:showCatName val="0"/>
          <c:showSerName val="0"/>
          <c:showPercent val="0"/>
          <c:showBubbleSize val="0"/>
        </c:dLbls>
        <c:gapWidth val="65"/>
        <c:axId val="627205688"/>
        <c:axId val="627197160"/>
      </c:barChart>
      <c:catAx>
        <c:axId val="6272056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627197160"/>
        <c:crosses val="autoZero"/>
        <c:auto val="1"/>
        <c:lblAlgn val="ctr"/>
        <c:lblOffset val="100"/>
        <c:noMultiLvlLbl val="0"/>
      </c:catAx>
      <c:valAx>
        <c:axId val="6271971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62720568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'[Rates comparisons.xlsx]Sheet3'!$A$2</c:f>
              <c:strCache>
                <c:ptCount val="1"/>
                <c:pt idx="0">
                  <c:v>Apr-22</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'[Rates comparisons.xlsx]Sheet3'!$B$1</c:f>
              <c:strCache>
                <c:ptCount val="1"/>
                <c:pt idx="0">
                  <c:v>Employer Rate</c:v>
                </c:pt>
              </c:strCache>
            </c:strRef>
          </c:cat>
          <c:val>
            <c:numRef>
              <c:f>'[Rates comparisons.xlsx]Sheet3'!$B$2</c:f>
              <c:numCache>
                <c:formatCode>0.00%</c:formatCode>
                <c:ptCount val="1"/>
                <c:pt idx="0">
                  <c:v>0.23699999999999999</c:v>
                </c:pt>
              </c:numCache>
            </c:numRef>
          </c:val>
          <c:extLst>
            <c:ext xmlns:c16="http://schemas.microsoft.com/office/drawing/2014/chart" uri="{C3380CC4-5D6E-409C-BE32-E72D297353CC}">
              <c16:uniqueId val="{00000000-A1AA-4FF5-BE01-EF271E834D71}"/>
            </c:ext>
          </c:extLst>
        </c:ser>
        <c:ser>
          <c:idx val="1"/>
          <c:order val="1"/>
          <c:tx>
            <c:strRef>
              <c:f>'[Rates comparisons.xlsx]Sheet3'!$A$3</c:f>
              <c:strCache>
                <c:ptCount val="1"/>
                <c:pt idx="0">
                  <c:v>Oct-22</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'[Rates comparisons.xlsx]Sheet3'!$B$1</c:f>
              <c:strCache>
                <c:ptCount val="1"/>
                <c:pt idx="0">
                  <c:v>Employer Rate</c:v>
                </c:pt>
              </c:strCache>
            </c:strRef>
          </c:cat>
          <c:val>
            <c:numRef>
              <c:f>'[Rates comparisons.xlsx]Sheet3'!$B$3</c:f>
              <c:numCache>
                <c:formatCode>0.00%</c:formatCode>
                <c:ptCount val="1"/>
                <c:pt idx="0">
                  <c:v>0.27100000000000002</c:v>
                </c:pt>
              </c:numCache>
            </c:numRef>
          </c:val>
          <c:extLst>
            <c:ext xmlns:c16="http://schemas.microsoft.com/office/drawing/2014/chart" uri="{C3380CC4-5D6E-409C-BE32-E72D297353CC}">
              <c16:uniqueId val="{00000001-A1AA-4FF5-BE01-EF271E834D71}"/>
            </c:ext>
          </c:extLst>
        </c:ser>
        <c:ser>
          <c:idx val="2"/>
          <c:order val="2"/>
          <c:tx>
            <c:strRef>
              <c:f>'[Rates comparisons.xlsx]Sheet3'!$A$4</c:f>
              <c:strCache>
                <c:ptCount val="1"/>
                <c:pt idx="0">
                  <c:v>Apr-23</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'[Rates comparisons.xlsx]Sheet3'!$B$1</c:f>
              <c:strCache>
                <c:ptCount val="1"/>
                <c:pt idx="0">
                  <c:v>Employer Rate</c:v>
                </c:pt>
              </c:strCache>
            </c:strRef>
          </c:cat>
          <c:val>
            <c:numRef>
              <c:f>'[Rates comparisons.xlsx]Sheet3'!$B$4</c:f>
              <c:numCache>
                <c:formatCode>0.00%</c:formatCode>
                <c:ptCount val="1"/>
                <c:pt idx="0">
                  <c:v>0.29099999999999998</c:v>
                </c:pt>
              </c:numCache>
            </c:numRef>
          </c:val>
          <c:extLst>
            <c:ext xmlns:c16="http://schemas.microsoft.com/office/drawing/2014/chart" uri="{C3380CC4-5D6E-409C-BE32-E72D297353CC}">
              <c16:uniqueId val="{00000002-A1AA-4FF5-BE01-EF271E834D71}"/>
            </c:ext>
          </c:extLst>
        </c:ser>
        <c:ser>
          <c:idx val="3"/>
          <c:order val="3"/>
          <c:tx>
            <c:strRef>
              <c:f>'[Rates comparisons.xlsx]Sheet3'!$A$5</c:f>
              <c:strCache>
                <c:ptCount val="1"/>
                <c:pt idx="0">
                  <c:v>Oct-23</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'[Rates comparisons.xlsx]Sheet3'!$B$1</c:f>
              <c:strCache>
                <c:ptCount val="1"/>
                <c:pt idx="0">
                  <c:v>Employer Rate</c:v>
                </c:pt>
              </c:strCache>
            </c:strRef>
          </c:cat>
          <c:val>
            <c:numRef>
              <c:f>'[Rates comparisons.xlsx]Sheet3'!$B$5</c:f>
              <c:numCache>
                <c:formatCode>0.00%</c:formatCode>
                <c:ptCount val="1"/>
                <c:pt idx="0">
                  <c:v>0.31</c:v>
                </c:pt>
              </c:numCache>
            </c:numRef>
          </c:val>
          <c:extLst>
            <c:ext xmlns:c16="http://schemas.microsoft.com/office/drawing/2014/chart" uri="{C3380CC4-5D6E-409C-BE32-E72D297353CC}">
              <c16:uniqueId val="{00000003-A1AA-4FF5-BE01-EF271E834D71}"/>
            </c:ext>
          </c:extLst>
        </c:ser>
        <c:ser>
          <c:idx val="4"/>
          <c:order val="4"/>
          <c:tx>
            <c:strRef>
              <c:f>'[Rates comparisons.xlsx]Sheet3'!$A$6</c:f>
              <c:strCache>
                <c:ptCount val="1"/>
                <c:pt idx="0">
                  <c:v>Apr-24</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'[Rates comparisons.xlsx]Sheet3'!$B$1</c:f>
              <c:strCache>
                <c:ptCount val="1"/>
                <c:pt idx="0">
                  <c:v>Employer Rate</c:v>
                </c:pt>
              </c:strCache>
            </c:strRef>
          </c:cat>
          <c:val>
            <c:numRef>
              <c:f>'[Rates comparisons.xlsx]Sheet3'!$B$6</c:f>
              <c:numCache>
                <c:formatCode>0.00%</c:formatCode>
                <c:ptCount val="1"/>
                <c:pt idx="0">
                  <c:v>0.33</c:v>
                </c:pt>
              </c:numCache>
            </c:numRef>
          </c:val>
          <c:extLst>
            <c:ext xmlns:c16="http://schemas.microsoft.com/office/drawing/2014/chart" uri="{C3380CC4-5D6E-409C-BE32-E72D297353CC}">
              <c16:uniqueId val="{00000004-A1AA-4FF5-BE01-EF271E834D71}"/>
            </c:ext>
          </c:extLst>
        </c:ser>
        <c:ser>
          <c:idx val="5"/>
          <c:order val="5"/>
          <c:tx>
            <c:strRef>
              <c:f>'[Rates comparisons.xlsx]Sheet3'!$A$7</c:f>
              <c:strCache>
                <c:ptCount val="1"/>
                <c:pt idx="0">
                  <c:v>Oct-24</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'[Rates comparisons.xlsx]Sheet3'!$B$1</c:f>
              <c:strCache>
                <c:ptCount val="1"/>
                <c:pt idx="0">
                  <c:v>Employer Rate</c:v>
                </c:pt>
              </c:strCache>
            </c:strRef>
          </c:cat>
          <c:val>
            <c:numRef>
              <c:f>'[Rates comparisons.xlsx]Sheet3'!$B$7</c:f>
              <c:numCache>
                <c:formatCode>0.00%</c:formatCode>
                <c:ptCount val="1"/>
                <c:pt idx="0">
                  <c:v>0.34899999999999998</c:v>
                </c:pt>
              </c:numCache>
            </c:numRef>
          </c:val>
          <c:extLst>
            <c:ext xmlns:c16="http://schemas.microsoft.com/office/drawing/2014/chart" uri="{C3380CC4-5D6E-409C-BE32-E72D297353CC}">
              <c16:uniqueId val="{00000005-A1AA-4FF5-BE01-EF271E834D71}"/>
            </c:ext>
          </c:extLst>
        </c:ser>
        <c:ser>
          <c:idx val="6"/>
          <c:order val="6"/>
          <c:tx>
            <c:strRef>
              <c:f>'[Rates comparisons.xlsx]Sheet3'!$A$8</c:f>
              <c:strCache>
                <c:ptCount val="1"/>
                <c:pt idx="0">
                  <c:v>Apr-25</c:v>
                </c:pt>
              </c:strCache>
            </c:strRef>
          </c:tx>
          <c:spPr>
            <a:solidFill>
              <a:schemeClr val="accent1">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'[Rates comparisons.xlsx]Sheet3'!$B$1</c:f>
              <c:strCache>
                <c:ptCount val="1"/>
                <c:pt idx="0">
                  <c:v>Employer Rate</c:v>
                </c:pt>
              </c:strCache>
            </c:strRef>
          </c:cat>
          <c:val>
            <c:numRef>
              <c:f>'[Rates comparisons.xlsx]Sheet3'!$B$8</c:f>
              <c:numCache>
                <c:formatCode>0.00%</c:formatCode>
                <c:ptCount val="1"/>
                <c:pt idx="0">
                  <c:v>0.36899999999999999</c:v>
                </c:pt>
              </c:numCache>
            </c:numRef>
          </c:val>
          <c:extLst>
            <c:ext xmlns:c16="http://schemas.microsoft.com/office/drawing/2014/chart" uri="{C3380CC4-5D6E-409C-BE32-E72D297353CC}">
              <c16:uniqueId val="{00000006-A1AA-4FF5-BE01-EF271E834D71}"/>
            </c:ext>
          </c:extLst>
        </c:ser>
        <c:ser>
          <c:idx val="7"/>
          <c:order val="7"/>
          <c:tx>
            <c:strRef>
              <c:f>'[Rates comparisons.xlsx]Sheet3'!$A$9</c:f>
              <c:strCache>
                <c:ptCount val="1"/>
                <c:pt idx="0">
                  <c:v>Oct-25</c:v>
                </c:pt>
              </c:strCache>
            </c:strRef>
          </c:tx>
          <c:spPr>
            <a:solidFill>
              <a:schemeClr val="accent2">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'[Rates comparisons.xlsx]Sheet3'!$B$1</c:f>
              <c:strCache>
                <c:ptCount val="1"/>
                <c:pt idx="0">
                  <c:v>Employer Rate</c:v>
                </c:pt>
              </c:strCache>
            </c:strRef>
          </c:cat>
          <c:val>
            <c:numRef>
              <c:f>'[Rates comparisons.xlsx]Sheet3'!$B$9</c:f>
              <c:numCache>
                <c:formatCode>0.00%</c:formatCode>
                <c:ptCount val="1"/>
                <c:pt idx="0">
                  <c:v>0.38200000000000001</c:v>
                </c:pt>
              </c:numCache>
            </c:numRef>
          </c:val>
          <c:extLst>
            <c:ext xmlns:c16="http://schemas.microsoft.com/office/drawing/2014/chart" uri="{C3380CC4-5D6E-409C-BE32-E72D297353CC}">
              <c16:uniqueId val="{00000007-A1AA-4FF5-BE01-EF271E834D71}"/>
            </c:ext>
          </c:extLst>
        </c:ser>
        <c:dLbls>
          <c:dLblPos val="inEnd"/>
          <c:showLegendKey val="0"/>
          <c:showVal val="1"/>
          <c:showCatName val="0"/>
          <c:showSerName val="0"/>
          <c:showPercent val="0"/>
          <c:showBubbleSize val="0"/>
        </c:dLbls>
        <c:gapWidth val="65"/>
        <c:axId val="713851680"/>
        <c:axId val="713849384"/>
      </c:barChart>
      <c:catAx>
        <c:axId val="7138516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713849384"/>
        <c:crosses val="autoZero"/>
        <c:auto val="1"/>
        <c:lblAlgn val="ctr"/>
        <c:lblOffset val="100"/>
        <c:noMultiLvlLbl val="0"/>
      </c:catAx>
      <c:valAx>
        <c:axId val="71384938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71385168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231"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3697" y="1"/>
            <a:ext cx="4302231" cy="341064"/>
          </a:xfrm>
          <a:prstGeom prst="rect">
            <a:avLst/>
          </a:prstGeom>
        </p:spPr>
        <p:txBody>
          <a:bodyPr vert="horz" lIns="91440" tIns="45720" rIns="91440" bIns="45720" rtlCol="0"/>
          <a:lstStyle>
            <a:lvl1pPr algn="r">
              <a:defRPr sz="1200"/>
            </a:lvl1pPr>
          </a:lstStyle>
          <a:p>
            <a:fld id="{FA113791-8D70-4B43-8D26-19974AFA2568}" type="datetimeFigureOut">
              <a:rPr lang="en-GB" smtClean="0"/>
              <a:t>13/12/2021</a:t>
            </a:fld>
            <a:endParaRPr lang="en-GB"/>
          </a:p>
        </p:txBody>
      </p:sp>
      <p:sp>
        <p:nvSpPr>
          <p:cNvPr id="4" name="Slide Image Placeholder 3"/>
          <p:cNvSpPr>
            <a:spLocks noGrp="1" noRot="1" noChangeAspect="1"/>
          </p:cNvSpPr>
          <p:nvPr>
            <p:ph type="sldImg" idx="2"/>
          </p:nvPr>
        </p:nvSpPr>
        <p:spPr>
          <a:xfrm>
            <a:off x="3435350" y="849313"/>
            <a:ext cx="3057525" cy="2293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823" y="3271381"/>
            <a:ext cx="794258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612"/>
            <a:ext cx="4302231" cy="34106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3697" y="6456612"/>
            <a:ext cx="4302231" cy="341063"/>
          </a:xfrm>
          <a:prstGeom prst="rect">
            <a:avLst/>
          </a:prstGeom>
        </p:spPr>
        <p:txBody>
          <a:bodyPr vert="horz" lIns="91440" tIns="45720" rIns="91440" bIns="45720" rtlCol="0" anchor="b"/>
          <a:lstStyle>
            <a:lvl1pPr algn="r">
              <a:defRPr sz="1200"/>
            </a:lvl1pPr>
          </a:lstStyle>
          <a:p>
            <a:fld id="{EDBE8202-6396-4837-BCBF-72556494D776}" type="slidenum">
              <a:rPr lang="en-GB" smtClean="0"/>
              <a:t>‹#›</a:t>
            </a:fld>
            <a:endParaRPr lang="en-GB"/>
          </a:p>
        </p:txBody>
      </p:sp>
    </p:spTree>
    <p:extLst>
      <p:ext uri="{BB962C8B-B14F-4D97-AF65-F5344CB8AC3E}">
        <p14:creationId xmlns:p14="http://schemas.microsoft.com/office/powerpoint/2010/main" val="234441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dlnk.net/2PRX-16VD0-23FCED02DE9587694XEUER41612491C9070436/cr.asp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uss.co.uk/news-and-views/latest-news/2021/03/03032021_uss-pension-contributions-will-need-to-rise-sharpl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a:t>
            </a:r>
          </a:p>
          <a:p>
            <a:r>
              <a:rPr lang="en-GB" dirty="0"/>
              <a:t>Housekeeping – cameras and mic’s off, add questions in the chat which we will answer at the end</a:t>
            </a:r>
          </a:p>
        </p:txBody>
      </p:sp>
      <p:sp>
        <p:nvSpPr>
          <p:cNvPr id="4" name="Slide Number Placeholder 3"/>
          <p:cNvSpPr>
            <a:spLocks noGrp="1"/>
          </p:cNvSpPr>
          <p:nvPr>
            <p:ph type="sldNum" sz="quarter" idx="10"/>
          </p:nvPr>
        </p:nvSpPr>
        <p:spPr/>
        <p:txBody>
          <a:bodyPr/>
          <a:lstStyle/>
          <a:p>
            <a:fld id="{EDBE8202-6396-4837-BCBF-72556494D776}" type="slidenum">
              <a:rPr lang="en-GB" smtClean="0"/>
              <a:t>1</a:t>
            </a:fld>
            <a:endParaRPr lang="en-GB"/>
          </a:p>
        </p:txBody>
      </p:sp>
    </p:spTree>
    <p:extLst>
      <p:ext uri="{BB962C8B-B14F-4D97-AF65-F5344CB8AC3E}">
        <p14:creationId xmlns:p14="http://schemas.microsoft.com/office/powerpoint/2010/main" val="1616847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rPr>
              <a:t>This shows how the various scenarios from the USS Trustee and a proposal from Universities UK would impact you, scheme members (contribution payments featured assume the scheme’s default cost-share arrangements – the split of costs between members and employers  –  are applied. The ratio is 65% for employers, 35% for members). The proposed level of contributions required are unrealistic and would be completely unaffordable for both members and employers. </a:t>
            </a:r>
          </a:p>
          <a:p>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Calibri" panose="020F0502020204030204" pitchFamily="34" charset="0"/>
              </a:rPr>
              <a:t>Even under Scenario 3 – with an employer commitment to significant covenant support measures – members and employers would be required to pay unacceptably high levels for the SAME benefits.</a:t>
            </a:r>
          </a:p>
          <a:p>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Calibri" panose="020F0502020204030204" pitchFamily="34" charset="0"/>
              </a:rPr>
              <a:t>It is also possible that USS may impose these levels of contributions, which, even if for only a short time, we anticipate would lead to even more people dropping out of the scheme and missing out on savings for their pensions. </a:t>
            </a:r>
          </a:p>
          <a:p>
            <a:endParaRPr lang="en-GB" sz="1200" dirty="0">
              <a:effectLst/>
              <a:latin typeface="Calibri" panose="020F0502020204030204" pitchFamily="34" charset="0"/>
            </a:endParaRPr>
          </a:p>
          <a:p>
            <a:r>
              <a:rPr lang="en-GB" sz="1200" b="1" dirty="0">
                <a:effectLst/>
                <a:latin typeface="Calibri" panose="020F0502020204030204" pitchFamily="34" charset="0"/>
              </a:rPr>
              <a:t>NB: </a:t>
            </a:r>
            <a:r>
              <a:rPr lang="en-GB" sz="1200" b="0" dirty="0">
                <a:effectLst/>
                <a:latin typeface="Calibri" panose="020F0502020204030204" pitchFamily="34" charset="0"/>
              </a:rPr>
              <a:t>The UUK proposal will result in a reduction in future benefits of between 10-18% for most members (7 – 15% including state pension. But without change a typical scheme member could ultimately face a cut in their take home pay of approximately £1,600 a year in increased contributions, but the default of the contribution increases for members and employers is even more scary.</a:t>
            </a:r>
            <a:endParaRPr lang="en-GB" b="1" dirty="0"/>
          </a:p>
          <a:p>
            <a:endParaRPr lang="en-GB" dirty="0"/>
          </a:p>
        </p:txBody>
      </p:sp>
      <p:sp>
        <p:nvSpPr>
          <p:cNvPr id="4" name="Slide Number Placeholder 3"/>
          <p:cNvSpPr>
            <a:spLocks noGrp="1"/>
          </p:cNvSpPr>
          <p:nvPr>
            <p:ph type="sldNum" sz="quarter" idx="5"/>
          </p:nvPr>
        </p:nvSpPr>
        <p:spPr/>
        <p:txBody>
          <a:bodyPr/>
          <a:lstStyle/>
          <a:p>
            <a:fld id="{EDBE8202-6396-4837-BCBF-72556494D776}" type="slidenum">
              <a:rPr lang="en-GB" smtClean="0"/>
              <a:t>10</a:t>
            </a:fld>
            <a:endParaRPr lang="en-GB"/>
          </a:p>
        </p:txBody>
      </p:sp>
    </p:spTree>
    <p:extLst>
      <p:ext uri="{BB962C8B-B14F-4D97-AF65-F5344CB8AC3E}">
        <p14:creationId xmlns:p14="http://schemas.microsoft.com/office/powerpoint/2010/main" val="1261711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rPr>
              <a:t>On 3 September 2021 the </a:t>
            </a:r>
            <a:r>
              <a:rPr lang="en-US" sz="1200" b="0" i="0" dirty="0">
                <a:solidFill>
                  <a:srgbClr val="31465E"/>
                </a:solidFill>
                <a:effectLst/>
                <a:latin typeface="Minion W01"/>
              </a:rPr>
              <a:t>USS Trustee board </a:t>
            </a:r>
            <a:r>
              <a:rPr lang="en-US" sz="1200" b="0" i="0" u="none" strike="noStrike" dirty="0">
                <a:solidFill>
                  <a:srgbClr val="685696"/>
                </a:solidFill>
                <a:effectLst/>
                <a:latin typeface="Minion W01"/>
                <a:hlinkClick r:id="rId3"/>
              </a:rPr>
              <a:t>agreed</a:t>
            </a:r>
            <a:r>
              <a:rPr lang="en-US" sz="1200" b="0" i="0" dirty="0">
                <a:solidFill>
                  <a:srgbClr val="31465E"/>
                </a:solidFill>
                <a:effectLst/>
                <a:latin typeface="Minion W01"/>
              </a:rPr>
              <a:t> to take forward the Joint Negotiating Committee’s (JNC) recommendations for concluding the 2020 USS valuation, saving university employers and hundreds of thousands of scheme members from steep contribution increases from 1 October 2021. </a:t>
            </a:r>
            <a:r>
              <a:rPr lang="en-US" sz="1200" b="0" i="0" dirty="0">
                <a:solidFill>
                  <a:srgbClr val="31465E"/>
                </a:solidFill>
                <a:effectLst/>
                <a:latin typeface="Avenir Next W01"/>
              </a:rPr>
              <a:t>With the USS Trustee board’s approval of the JNC’s decision to modify benefits, they intend to introduce a total contribution rate of 31.2%, with the 0.5% increase split 65:35, leading to an increase of 21.4% for employers and 9.8% for members. The valuation outcome is subject to consultation with both employers and members.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DBE8202-6396-4837-BCBF-72556494D776}" type="slidenum">
              <a:rPr lang="en-GB" smtClean="0"/>
              <a:t>11</a:t>
            </a:fld>
            <a:endParaRPr lang="en-GB"/>
          </a:p>
        </p:txBody>
      </p:sp>
    </p:spTree>
    <p:extLst>
      <p:ext uri="{BB962C8B-B14F-4D97-AF65-F5344CB8AC3E}">
        <p14:creationId xmlns:p14="http://schemas.microsoft.com/office/powerpoint/2010/main" val="3990281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We recognised that the USS Trustee’s options were unpalatable to members and employers, but we </a:t>
            </a:r>
            <a:r>
              <a:rPr lang="en-GB" sz="1200" dirty="0">
                <a:effectLst/>
                <a:latin typeface="Arial" panose="020B0604020202020204" pitchFamily="34" charset="0"/>
                <a:ea typeface="Calibri" panose="020F0502020204030204" pitchFamily="34" charset="0"/>
              </a:rPr>
              <a:t>agreed with the USS Trustee that the scheme is facing a deficit – a shortfall in funding – which means more money has to go into the scheme </a:t>
            </a:r>
            <a:r>
              <a:rPr lang="en-GB" sz="1200" b="1" dirty="0">
                <a:effectLst/>
                <a:latin typeface="Arial" panose="020B0604020202020204" pitchFamily="34" charset="0"/>
                <a:ea typeface="Calibri" panose="020F0502020204030204" pitchFamily="34" charset="0"/>
              </a:rPr>
              <a:t>or</a:t>
            </a:r>
            <a:r>
              <a:rPr lang="en-GB" sz="1200" dirty="0">
                <a:effectLst/>
                <a:latin typeface="Arial" panose="020B0604020202020204" pitchFamily="34" charset="0"/>
                <a:ea typeface="Calibri" panose="020F0502020204030204" pitchFamily="34" charset="0"/>
              </a:rPr>
              <a:t> the pension benefits promised in the future would need to be adjusted. </a:t>
            </a:r>
            <a:r>
              <a:rPr lang="en-GB" sz="1200" dirty="0">
                <a:effectLst/>
                <a:latin typeface="Arial" panose="020B0604020202020204" pitchFamily="34" charset="0"/>
                <a:ea typeface="Times New Roman" panose="02020603050405020304" pitchFamily="18" charset="0"/>
                <a:cs typeface="Arial" panose="020B0604020202020204" pitchFamily="34" charset="0"/>
              </a:rPr>
              <a:t>Universities UK, which represents employers, set out four objectives as it tried to find a solution. </a:t>
            </a:r>
            <a:endParaRPr lang="en-GB" sz="1200" dirty="0">
              <a:effectLst/>
              <a:latin typeface="Arial" panose="020B0604020202020204" pitchFamily="34" charset="0"/>
              <a:ea typeface="Calibri" panose="020F0502020204030204" pitchFamily="34" charset="0"/>
            </a:endParaRPr>
          </a:p>
          <a:p>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cs typeface="Arial" panose="020B0604020202020204" pitchFamily="34" charset="0"/>
              </a:rPr>
              <a:t>Firstly, employers recognise that scheme members value the defined benefits part of the scheme and want to retain this, if possible and affordable.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cs typeface="Arial" panose="020B0604020202020204" pitchFamily="34" charset="0"/>
              </a:rPr>
              <a:t>Secondly, Universities UK has kept up the pressure on the USS Trustee to reconsider its approach to the valuation.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cs typeface="Arial" panose="020B0604020202020204" pitchFamily="34" charset="0"/>
              </a:rPr>
              <a:t>Thirdly, Universities UK developed its own proposal, which is based on employers and scheme members’ contributions staying at the same level – 21.1% and 9.6% of salary – or as close to it as possible rather than the much higher totals required under the USS Trustee’s three scenarios.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endParaRPr>
          </a:p>
          <a:p>
            <a:pPr marL="0" indent="0">
              <a:buNone/>
            </a:pPr>
            <a:r>
              <a:rPr lang="en-GB" sz="1200" dirty="0">
                <a:effectLst/>
                <a:latin typeface="Arial" panose="020B0604020202020204" pitchFamily="34" charset="0"/>
                <a:ea typeface="Times New Roman" panose="02020603050405020304" pitchFamily="18" charset="0"/>
              </a:rPr>
              <a:t>Finally, employers also want to find ways of making USS appeal more to the generation of university staff being priced out of the scheme and left with no savings towards their pensions.</a:t>
            </a:r>
            <a:endParaRPr lang="en-GB" dirty="0"/>
          </a:p>
          <a:p>
            <a:endParaRPr lang="en-GB" dirty="0"/>
          </a:p>
        </p:txBody>
      </p:sp>
      <p:sp>
        <p:nvSpPr>
          <p:cNvPr id="4" name="Slide Number Placeholder 3"/>
          <p:cNvSpPr>
            <a:spLocks noGrp="1"/>
          </p:cNvSpPr>
          <p:nvPr>
            <p:ph type="sldNum" sz="quarter" idx="5"/>
          </p:nvPr>
        </p:nvSpPr>
        <p:spPr/>
        <p:txBody>
          <a:bodyPr/>
          <a:lstStyle/>
          <a:p>
            <a:fld id="{EDBE8202-6396-4837-BCBF-72556494D776}" type="slidenum">
              <a:rPr lang="en-GB" smtClean="0"/>
              <a:t>12</a:t>
            </a:fld>
            <a:endParaRPr lang="en-GB"/>
          </a:p>
        </p:txBody>
      </p:sp>
    </p:spTree>
    <p:extLst>
      <p:ext uri="{BB962C8B-B14F-4D97-AF65-F5344CB8AC3E}">
        <p14:creationId xmlns:p14="http://schemas.microsoft.com/office/powerpoint/2010/main" val="3259584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UUK proposed an alternative path to the 2020 valuation, which gained the support of employers through a consultation.</a:t>
            </a:r>
          </a:p>
          <a:p>
            <a:pPr marL="0" lvl="0" indent="0">
              <a:lnSpc>
                <a:spcPts val="1740"/>
              </a:lnSpc>
              <a:spcAft>
                <a:spcPts val="600"/>
              </a:spcAft>
              <a:buFont typeface="+mj-lt"/>
              <a:buNone/>
              <a:tabLst>
                <a:tab pos="457200" algn="l"/>
              </a:tabLst>
            </a:pPr>
            <a:endParaRPr lang="en-GB" sz="1000" dirty="0">
              <a:solidFill>
                <a:schemeClr val="tx1"/>
              </a:solidFill>
              <a:effectLst/>
              <a:latin typeface="+mn-lt"/>
              <a:ea typeface="+mn-ea"/>
            </a:endParaRPr>
          </a:p>
          <a:p>
            <a:pPr marL="0" lvl="0" indent="0">
              <a:lnSpc>
                <a:spcPts val="1740"/>
              </a:lnSpc>
              <a:spcAft>
                <a:spcPts val="600"/>
              </a:spcAft>
              <a:buFont typeface="+mj-lt"/>
              <a:buNone/>
              <a:tabLst>
                <a:tab pos="457200" algn="l"/>
              </a:tabLst>
            </a:pPr>
            <a:r>
              <a:rPr lang="en-GB" sz="1000" dirty="0">
                <a:solidFill>
                  <a:srgbClr val="000000"/>
                </a:solidFill>
                <a:effectLst/>
                <a:latin typeface="Arial" panose="020B0604020202020204" pitchFamily="34" charset="0"/>
                <a:ea typeface="Calibri" panose="020F0502020204030204" pitchFamily="34" charset="0"/>
              </a:rPr>
              <a:t>As part of this, employers agreed even more valuable covenant support measures. </a:t>
            </a:r>
            <a:r>
              <a:rPr lang="en-GB" sz="1000" dirty="0">
                <a:effectLst/>
                <a:latin typeface="Arial" panose="020B0604020202020204" pitchFamily="34" charset="0"/>
                <a:ea typeface="Calibri" panose="020F0502020204030204" pitchFamily="34" charset="0"/>
              </a:rPr>
              <a:t>These commitments are substantial and go beyond the level of support USS has asked for in its scenarios and would allow </a:t>
            </a:r>
            <a:r>
              <a:rPr lang="en-GB" sz="1000" dirty="0"/>
              <a:t>Defined Benefits to still be offered as part of the DC/DB mix. </a:t>
            </a:r>
            <a:r>
              <a:rPr lang="en-GB" sz="800" dirty="0">
                <a:solidFill>
                  <a:srgbClr val="31465E"/>
                </a:solidFill>
                <a:effectLst/>
                <a:latin typeface="Helvetica" panose="020B0604020202020204" pitchFamily="34" charset="0"/>
                <a:ea typeface="Calibri" panose="020F0502020204030204" pitchFamily="34" charset="0"/>
                <a:cs typeface="Times New Roman" panose="02020603050405020304" pitchFamily="18" charset="0"/>
              </a:rPr>
              <a:t>Without covenant support measures from employers, the USS Trustee has said it would price current benefits at 56% of salary, 80% more than the current contribution rate – and it values this additional level of covenant support at around £1.3 billion per annum.</a:t>
            </a:r>
          </a:p>
          <a:p>
            <a:pPr algn="l"/>
            <a:endParaRPr lang="en-GB" sz="800" b="0" i="0" dirty="0">
              <a:solidFill>
                <a:srgbClr val="31465E"/>
              </a:solidFill>
              <a:effectLst/>
              <a:latin typeface="Helvetica" panose="020B0604020202020204" pitchFamily="34" charset="0"/>
              <a:cs typeface="Times New Roman" panose="02020603050405020304" pitchFamily="18" charset="0"/>
            </a:endParaRPr>
          </a:p>
          <a:p>
            <a:pPr algn="l"/>
            <a:r>
              <a:rPr lang="en-GB" sz="1200" b="0" i="0" dirty="0">
                <a:solidFill>
                  <a:srgbClr val="31465E"/>
                </a:solidFill>
                <a:effectLst/>
                <a:latin typeface="Avenir Next W01"/>
              </a:rPr>
              <a:t>This level of proposed employer covenant support could limit employers’ ability to borrow money in the future and/or lead to higher borrowing costs, and be a barrier to improving courses, facilities and services to students and staff. It will likely be the financially weaker employers that will be most severely impacted, since they rely on secured borrowing the most and have the thinnest reserves, so increases in cost could feed immediately through to cost-cutting.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UUK proposal adjusts the balance of benefits between DB and DC so that less guaranteed benefit is provided. Another way of looking at this is acknowledging that we will all have to work a little longer to get the same level of guaranteed pension as before (in a similar manner to the state pension) to reflect that on average we are living a little longer and guaranteed pensions have become much more expensive, but of course, this could be offset by good investment returns and flexibilities provided for those members also contributing to the Defined Contribution part of the scheme.</a:t>
            </a: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Employers also gave their support for giving members the choice of opting for a new lower contribution rate for different benefits, a major governance review, and fully developing a potential move to conditional indexation – which pegs a part of annual pension provision to the performance of scheme funds – and consulting with members on this possibility. This may take many months or years to implement so it is not a solution to this valuation.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effectLst/>
                <a:latin typeface="Arial" panose="020B0604020202020204" pitchFamily="34" charset="0"/>
                <a:ea typeface="Calibri" panose="020F0502020204030204" pitchFamily="34" charset="0"/>
              </a:rPr>
              <a:t>Following the employer consultation, the USS Trustee agreed to modify its approach to the 2020 valuation in line with many of the points put forward by UUK and outlined in the consultation. The </a:t>
            </a:r>
            <a:r>
              <a:rPr lang="en-GB" sz="800" b="0" i="0" dirty="0">
                <a:solidFill>
                  <a:srgbClr val="31465E"/>
                </a:solidFill>
                <a:effectLst/>
                <a:latin typeface="Avenir Next W01"/>
              </a:rPr>
              <a:t>USS Trustee has been willing to adjust its assumptions to lower scheme costs, to offer the level of Defined Benefits for the covenant support proposed by UUK – at close to current contribution levels.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i="0" dirty="0">
              <a:solidFill>
                <a:srgbClr val="31465E"/>
              </a:solidFill>
              <a:effectLst/>
              <a:latin typeface="Avenir Next W01"/>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effectLst/>
                <a:latin typeface="Arial" panose="020B0604020202020204" pitchFamily="34" charset="0"/>
                <a:ea typeface="Calibri" panose="020F0502020204030204" pitchFamily="34" charset="0"/>
              </a:rPr>
              <a:t>This has reduced the headline costs, proposed by the USS Trustee which will give scheme members a better level of benefits for current contribution levels than possible under the USS Trustee’s </a:t>
            </a:r>
            <a:r>
              <a:rPr lang="en-GB" sz="800" u="sng" dirty="0">
                <a:solidFill>
                  <a:srgbClr val="0000FF"/>
                </a:solidFill>
                <a:effectLst/>
                <a:latin typeface="Arial" panose="020B0604020202020204" pitchFamily="34" charset="0"/>
                <a:ea typeface="Calibri" panose="020F0502020204030204" pitchFamily="34" charset="0"/>
                <a:hlinkClick r:id="rId3"/>
              </a:rPr>
              <a:t>original proposal</a:t>
            </a:r>
            <a:r>
              <a:rPr lang="en-GB" sz="800" u="sng" dirty="0">
                <a:solidFill>
                  <a:srgbClr val="0000FF"/>
                </a:solidFill>
                <a:effectLst/>
                <a:latin typeface="Arial" panose="020B0604020202020204" pitchFamily="34" charset="0"/>
                <a:ea typeface="Calibri" panose="020F0502020204030204" pitchFamily="34" charset="0"/>
              </a:rPr>
              <a:t>.</a:t>
            </a:r>
            <a:endParaRPr lang="en-GB" sz="800" u="none" dirty="0">
              <a:effectLst/>
              <a:latin typeface="Arial" panose="020B0604020202020204" pitchFamily="34" charset="0"/>
              <a:ea typeface="Calibri" panose="020F0502020204030204" pitchFamily="34" charset="0"/>
            </a:endParaRPr>
          </a:p>
          <a:p>
            <a:endParaRPr lang="en-GB" sz="800" dirty="0">
              <a:effectLst/>
              <a:latin typeface="Calibri" panose="020F0502020204030204" pitchFamily="34" charset="0"/>
              <a:ea typeface="Calibri" panose="020F0502020204030204" pitchFamily="34" charset="0"/>
            </a:endParaRPr>
          </a:p>
          <a:p>
            <a:r>
              <a:rPr lang="en-GB" sz="800" dirty="0">
                <a:effectLst/>
                <a:latin typeface="Calibri" panose="020F0502020204030204" pitchFamily="34" charset="0"/>
                <a:ea typeface="Calibri" panose="020F0502020204030204" pitchFamily="34" charset="0"/>
              </a:rPr>
              <a:t>On 31 August 2021 the scheme’s Joint Negotiating Committee (JNC), made up of an equal number of representatives from UCU and UUK, with an independent chair, voted to formally adopt the UUK proposal. The USS Trustee accepted this, and confirmed that the 2020 valuation could be concluded with a total contribution rate of 31.2%. UUK will continue to challenge this 0.5% difference, but for the time being it is proposed that it will be split 65:35 between employers and members, resulting in rates of 21.4% and 9.8% of salary respectively. </a:t>
            </a:r>
          </a:p>
          <a:p>
            <a:endParaRPr lang="en-GB" sz="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effectLst/>
                <a:latin typeface="Arial" panose="020B0604020202020204" pitchFamily="34" charset="0"/>
                <a:ea typeface="Calibri" panose="020F0502020204030204" pitchFamily="34" charset="0"/>
              </a:rPr>
              <a:t>Employers have consistently said that they would be happy to explore viable alternatives from the University and College Union (UCU) in a spirit of compromise. While the UUK package proposes a particular set of changes to the future pensions earned from USS’s defined benefit and defined contribution sections, the upcoming consultation on the changes is important and open. We will still consider alternative benefit structures and formulations, provided they are viable and implementable.</a:t>
            </a:r>
            <a:endParaRPr lang="en-GB" sz="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DBE8202-6396-4837-BCBF-72556494D776}" type="slidenum">
              <a:rPr lang="en-GB" smtClean="0"/>
              <a:t>13</a:t>
            </a:fld>
            <a:endParaRPr lang="en-GB"/>
          </a:p>
        </p:txBody>
      </p:sp>
    </p:spTree>
    <p:extLst>
      <p:ext uri="{BB962C8B-B14F-4D97-AF65-F5344CB8AC3E}">
        <p14:creationId xmlns:p14="http://schemas.microsoft.com/office/powerpoint/2010/main" val="3834027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 </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0" cap="none" spc="0" normalizeH="0" baseline="0" noProof="0" dirty="0">
                <a:ln>
                  <a:noFill/>
                </a:ln>
                <a:solidFill>
                  <a:srgbClr val="002776"/>
                </a:solidFill>
                <a:effectLst/>
                <a:uLnTx/>
                <a:uFillTx/>
                <a:latin typeface="Arial" pitchFamily="34" charset="0"/>
                <a:ea typeface="ＭＳ Ｐゴシック" pitchFamily="34" charset="-128"/>
                <a:cs typeface="+mn-cs"/>
              </a:rPr>
              <a:t>Here we see the alternative UUK proposal in more detail and comparisons to the Trustee’s illustrative examples.  </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1200" b="0" i="0" u="none" strike="noStrike" kern="0" cap="none" spc="0" normalizeH="0" baseline="0" noProof="0" dirty="0">
              <a:ln>
                <a:noFill/>
              </a:ln>
              <a:solidFill>
                <a:srgbClr val="002776"/>
              </a:solidFill>
              <a:effectLst/>
              <a:uLnTx/>
              <a:uFillTx/>
              <a:latin typeface="Arial" pitchFamily="34"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0" cap="none" spc="0" normalizeH="0" baseline="0" noProof="0" dirty="0">
                <a:ln>
                  <a:noFill/>
                </a:ln>
                <a:solidFill>
                  <a:srgbClr val="002776"/>
                </a:solidFill>
                <a:effectLst/>
                <a:uLnTx/>
                <a:uFillTx/>
                <a:latin typeface="Arial" pitchFamily="34" charset="0"/>
                <a:ea typeface="ＭＳ Ｐゴシック" pitchFamily="34" charset="-128"/>
                <a:cs typeface="+mn-cs"/>
              </a:rPr>
              <a:t>The JNC has now made a decision in </a:t>
            </a:r>
            <a:r>
              <a:rPr kumimoji="0" lang="en-US" sz="1200" b="0" i="0" u="none" strike="noStrike" kern="0" cap="none" spc="0" normalizeH="0" baseline="0" noProof="0" dirty="0" err="1">
                <a:ln>
                  <a:noFill/>
                </a:ln>
                <a:solidFill>
                  <a:srgbClr val="002776"/>
                </a:solidFill>
                <a:effectLst/>
                <a:uLnTx/>
                <a:uFillTx/>
                <a:latin typeface="Arial" pitchFamily="34" charset="0"/>
                <a:ea typeface="ＭＳ Ｐゴシック" pitchFamily="34" charset="-128"/>
                <a:cs typeface="+mn-cs"/>
              </a:rPr>
              <a:t>favour</a:t>
            </a:r>
            <a:r>
              <a:rPr kumimoji="0" lang="en-US" sz="1200" b="0" i="0" u="none" strike="noStrike" kern="0" cap="none" spc="0" normalizeH="0" baseline="0" noProof="0" dirty="0">
                <a:ln>
                  <a:noFill/>
                </a:ln>
                <a:solidFill>
                  <a:srgbClr val="002776"/>
                </a:solidFill>
                <a:effectLst/>
                <a:uLnTx/>
                <a:uFillTx/>
                <a:latin typeface="Arial" pitchFamily="34" charset="0"/>
                <a:ea typeface="ＭＳ Ｐゴシック" pitchFamily="34" charset="-128"/>
                <a:cs typeface="+mn-cs"/>
              </a:rPr>
              <a:t> of the UUK proposal, and the USS Trustee board has agreed to take it forward formally.  Consultation is now open and running with employees and their representatives.</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1200" b="0" i="0" u="none" strike="noStrike" kern="0" cap="none" spc="0" normalizeH="0" baseline="0" noProof="0" dirty="0">
              <a:ln>
                <a:noFill/>
              </a:ln>
              <a:solidFill>
                <a:srgbClr val="002776"/>
              </a:solidFill>
              <a:effectLst/>
              <a:uLnTx/>
              <a:uFillTx/>
              <a:latin typeface="Arial" pitchFamily="34"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0" cap="none" spc="0" normalizeH="0" baseline="0" noProof="0" dirty="0">
                <a:ln>
                  <a:noFill/>
                </a:ln>
                <a:solidFill>
                  <a:srgbClr val="002776"/>
                </a:solidFill>
                <a:effectLst/>
                <a:uLnTx/>
                <a:uFillTx/>
                <a:latin typeface="Arial" pitchFamily="34" charset="0"/>
                <a:ea typeface="ＭＳ Ｐゴシック" pitchFamily="34" charset="-128"/>
                <a:cs typeface="+mn-cs"/>
              </a:rPr>
              <a:t>There are other variations to the UUK proposal meaning different trade-offs between the salary threshold for Defined Benefits and the accrual rate, for example it may be possible to keep a 1/75th accrual rate if the salary threshold was brought down to £30k. There could also be adjustments to other parts of the benefits package, for example reducing death or ill-health benefits; or changing the pension age.</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1200" b="0" i="0" u="none" strike="noStrike" kern="0" cap="none" spc="0" normalizeH="0" baseline="0" noProof="0" dirty="0">
              <a:ln>
                <a:noFill/>
              </a:ln>
              <a:solidFill>
                <a:srgbClr val="002776"/>
              </a:solidFill>
              <a:effectLst/>
              <a:uLnTx/>
              <a:uFillTx/>
              <a:latin typeface="Arial" pitchFamily="34"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0" cap="none" spc="0" normalizeH="0" baseline="0" noProof="0" dirty="0">
                <a:ln>
                  <a:noFill/>
                </a:ln>
                <a:solidFill>
                  <a:srgbClr val="002776"/>
                </a:solidFill>
                <a:effectLst/>
                <a:uLnTx/>
                <a:uFillTx/>
                <a:latin typeface="Arial" pitchFamily="34" charset="0"/>
                <a:ea typeface="ＭＳ Ｐゴシック" pitchFamily="34" charset="-128"/>
                <a:cs typeface="+mn-cs"/>
              </a:rPr>
              <a:t>Remember that pensions built up to date are safe and can’t be changed retrospectively.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1465E"/>
                </a:solidFill>
                <a:effectLst/>
                <a:latin typeface="Avenir Next W01"/>
              </a:rPr>
              <a:t>Accrual rate: </a:t>
            </a:r>
            <a:r>
              <a:rPr lang="en-US" b="0" i="0" dirty="0">
                <a:solidFill>
                  <a:srgbClr val="31465E"/>
                </a:solidFill>
                <a:effectLst/>
                <a:latin typeface="Avenir Next W01"/>
              </a:rPr>
              <a:t>The proportion of salary a member receives annually as a pension in retirement (</a:t>
            </a:r>
            <a:r>
              <a:rPr lang="en-US" b="0" i="0" dirty="0" err="1">
                <a:solidFill>
                  <a:srgbClr val="31465E"/>
                </a:solidFill>
                <a:effectLst/>
                <a:latin typeface="Avenir Next W01"/>
              </a:rPr>
              <a:t>eg</a:t>
            </a:r>
            <a:r>
              <a:rPr lang="en-US" b="0" i="0" dirty="0">
                <a:solidFill>
                  <a:srgbClr val="31465E"/>
                </a:solidFill>
                <a:effectLst/>
                <a:latin typeface="Avenir Next W01"/>
              </a:rPr>
              <a:t> 1/75th) under the defined benefit section of USS. </a:t>
            </a:r>
            <a:endParaRPr lang="en-GB" dirty="0"/>
          </a:p>
          <a:p>
            <a:endParaRPr lang="en-GB" dirty="0"/>
          </a:p>
        </p:txBody>
      </p:sp>
      <p:sp>
        <p:nvSpPr>
          <p:cNvPr id="4" name="Slide Number Placeholder 3"/>
          <p:cNvSpPr>
            <a:spLocks noGrp="1"/>
          </p:cNvSpPr>
          <p:nvPr>
            <p:ph type="sldNum" sz="quarter" idx="5"/>
          </p:nvPr>
        </p:nvSpPr>
        <p:spPr/>
        <p:txBody>
          <a:bodyPr/>
          <a:lstStyle/>
          <a:p>
            <a:fld id="{EDBE8202-6396-4837-BCBF-72556494D776}" type="slidenum">
              <a:rPr lang="en-GB" smtClean="0"/>
              <a:t>14</a:t>
            </a:fld>
            <a:endParaRPr lang="en-GB"/>
          </a:p>
        </p:txBody>
      </p:sp>
    </p:spTree>
    <p:extLst>
      <p:ext uri="{BB962C8B-B14F-4D97-AF65-F5344CB8AC3E}">
        <p14:creationId xmlns:p14="http://schemas.microsoft.com/office/powerpoint/2010/main" val="1478084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221E1F"/>
                </a:solidFill>
                <a:effectLst/>
                <a:latin typeface="AvenirNext LT Pro Regular" panose="020B0504020202020204"/>
                <a:ea typeface="Calibri" panose="020F0502020204030204" pitchFamily="34" charset="0"/>
                <a:cs typeface="AvenirNext LT Pro Regular" panose="020B0504020202020204"/>
              </a:rPr>
              <a:t>In November, The USS Trustee via employers commenced a member consultation on the proposed changes.  This is a</a:t>
            </a:r>
            <a:r>
              <a:rPr lang="en-GB" sz="1200" b="0" i="0" u="none" strike="noStrike" baseline="0" dirty="0">
                <a:solidFill>
                  <a:srgbClr val="221E1F"/>
                </a:solidFill>
                <a:latin typeface="AvenirNext LT Pro Regular" panose="020B0504020202020204"/>
              </a:rPr>
              <a:t> statutory 60 day consultation which will give scheme members an accurate projection of the impact of the changes on them depending on their individual circumstances, including age, projected salary growth, different rates of inflation, amount of years in the scheme, and retirement age. All scheme members are encouraged to use this modeller.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221E1F"/>
              </a:solidFill>
              <a:latin typeface="AvenirNext LT Pro Regular" panose="020B05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221E1F"/>
                </a:solidFill>
                <a:latin typeface="AvenirNext LT Pro Regular" panose="020B0504020202020204"/>
              </a:rPr>
              <a:t>Here are some examples using different service lengths, age and salaries.  As the proposed benefits are for future service only, all past service is protected and therefore the closer you are to retirement and the more years of protected service you have will see you less impacted than someone younger or with less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221E1F"/>
              </a:solidFill>
              <a:latin typeface="AvenirNext LT Pro Regular" panose="020B05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221E1F"/>
                </a:solidFill>
                <a:latin typeface="AvenirNext LT Pro Regular" panose="020B0504020202020204"/>
              </a:rPr>
              <a:t>They show a </a:t>
            </a:r>
            <a:r>
              <a:rPr lang="en-GB" sz="1200" dirty="0">
                <a:effectLst/>
                <a:latin typeface="Arial" panose="020B0604020202020204" pitchFamily="34" charset="0"/>
                <a:ea typeface="Calibri" panose="020F0502020204030204" pitchFamily="34" charset="0"/>
              </a:rPr>
              <a:t>reduction in USS pension of between 10% - 18% (7%-15% if a full state pension is factored in) with a retirement age of 66 (current state pension age).  All </a:t>
            </a:r>
            <a:r>
              <a:rPr lang="en-GB" sz="1200" b="0" i="0" u="none" strike="noStrike" baseline="0" dirty="0">
                <a:solidFill>
                  <a:srgbClr val="221E1F"/>
                </a:solidFill>
                <a:latin typeface="AvenirNext LT Pro Regular" panose="020B0504020202020204"/>
              </a:rPr>
              <a:t>outcomes are at </a:t>
            </a:r>
            <a:r>
              <a:rPr lang="en-GB" sz="1200" dirty="0">
                <a:solidFill>
                  <a:srgbClr val="221E1F"/>
                </a:solidFill>
                <a:effectLst/>
                <a:latin typeface="AvenirNext LT Pro Regular" panose="020B0504020202020204"/>
                <a:ea typeface="Calibri" panose="020F0502020204030204" pitchFamily="34" charset="0"/>
                <a:cs typeface="AvenirNext LT Pro Regular" panose="020B0504020202020204"/>
              </a:rPr>
              <a:t>2021 prices.</a:t>
            </a:r>
            <a:endParaRPr lang="en-GB" dirty="0"/>
          </a:p>
        </p:txBody>
      </p:sp>
      <p:sp>
        <p:nvSpPr>
          <p:cNvPr id="4" name="Slide Number Placeholder 3"/>
          <p:cNvSpPr>
            <a:spLocks noGrp="1"/>
          </p:cNvSpPr>
          <p:nvPr>
            <p:ph type="sldNum" sz="quarter" idx="5"/>
          </p:nvPr>
        </p:nvSpPr>
        <p:spPr/>
        <p:txBody>
          <a:bodyPr/>
          <a:lstStyle/>
          <a:p>
            <a:fld id="{EDBE8202-6396-4837-BCBF-72556494D776}" type="slidenum">
              <a:rPr lang="en-GB" smtClean="0"/>
              <a:t>15</a:t>
            </a:fld>
            <a:endParaRPr lang="en-GB"/>
          </a:p>
        </p:txBody>
      </p:sp>
    </p:spTree>
    <p:extLst>
      <p:ext uri="{BB962C8B-B14F-4D97-AF65-F5344CB8AC3E}">
        <p14:creationId xmlns:p14="http://schemas.microsoft.com/office/powerpoint/2010/main" val="3013652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rPr>
              <a:t>So Aria with a salary of £30,000 can expect a reduction of around 15% in her annual pension under the proposals.</a:t>
            </a:r>
          </a:p>
          <a:p>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Calibri" panose="020F0502020204030204" pitchFamily="34" charset="0"/>
              </a:rPr>
              <a:t>However, if there are no changes to the scheme, to keep the same level of pension benefits, on her £30,000 salary Aria would need to pay in £643 more next year, rising to £1,395 more in 2023 and continues to increase, unless changed at the next valuation.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DBE8202-6396-4837-BCBF-72556494D776}" type="slidenum">
              <a:rPr lang="en-GB" smtClean="0"/>
              <a:t>16</a:t>
            </a:fld>
            <a:endParaRPr lang="en-GB"/>
          </a:p>
        </p:txBody>
      </p:sp>
    </p:spTree>
    <p:extLst>
      <p:ext uri="{BB962C8B-B14F-4D97-AF65-F5344CB8AC3E}">
        <p14:creationId xmlns:p14="http://schemas.microsoft.com/office/powerpoint/2010/main" val="3325099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USS Trustee estimates this would be the impact on someone earning £50,000 a year.  It’s an 18% reduction in their annual pension (excluding state pension or any other retirement savings they may have).</a:t>
            </a:r>
          </a:p>
          <a:p>
            <a:endParaRPr lang="en-GB" dirty="0"/>
          </a:p>
          <a:p>
            <a:endParaRPr lang="en-GB" dirty="0"/>
          </a:p>
        </p:txBody>
      </p:sp>
      <p:sp>
        <p:nvSpPr>
          <p:cNvPr id="4" name="Slide Number Placeholder 3"/>
          <p:cNvSpPr>
            <a:spLocks noGrp="1"/>
          </p:cNvSpPr>
          <p:nvPr>
            <p:ph type="sldNum" sz="quarter" idx="5"/>
          </p:nvPr>
        </p:nvSpPr>
        <p:spPr/>
        <p:txBody>
          <a:bodyPr/>
          <a:lstStyle/>
          <a:p>
            <a:fld id="{EDBE8202-6396-4837-BCBF-72556494D776}" type="slidenum">
              <a:rPr lang="en-GB" smtClean="0"/>
              <a:t>17</a:t>
            </a:fld>
            <a:endParaRPr lang="en-GB"/>
          </a:p>
        </p:txBody>
      </p:sp>
    </p:spTree>
    <p:extLst>
      <p:ext uri="{BB962C8B-B14F-4D97-AF65-F5344CB8AC3E}">
        <p14:creationId xmlns:p14="http://schemas.microsoft.com/office/powerpoint/2010/main" val="295515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flip side is that it would cost them over £1,000 next year to keep the pension the same, and more than £2,000 in 2023 </a:t>
            </a:r>
            <a:r>
              <a:rPr lang="en-GB" sz="1200" dirty="0">
                <a:effectLst/>
                <a:latin typeface="Calibri" panose="020F0502020204030204" pitchFamily="34" charset="0"/>
                <a:ea typeface="Calibri" panose="020F0502020204030204" pitchFamily="34" charset="0"/>
              </a:rPr>
              <a:t>and continues to increase, unless changed at the next valuation.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EDBE8202-6396-4837-BCBF-72556494D776}" type="slidenum">
              <a:rPr lang="en-GB" smtClean="0"/>
              <a:t>18</a:t>
            </a:fld>
            <a:endParaRPr lang="en-GB"/>
          </a:p>
        </p:txBody>
      </p:sp>
    </p:spTree>
    <p:extLst>
      <p:ext uri="{BB962C8B-B14F-4D97-AF65-F5344CB8AC3E}">
        <p14:creationId xmlns:p14="http://schemas.microsoft.com/office/powerpoint/2010/main" val="267954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this is the project impact on a colleague earning £70,000 – an estimated reduction of 10% in their annual pension </a:t>
            </a:r>
          </a:p>
          <a:p>
            <a:endParaRPr lang="en-GB" dirty="0"/>
          </a:p>
        </p:txBody>
      </p:sp>
      <p:sp>
        <p:nvSpPr>
          <p:cNvPr id="4" name="Slide Number Placeholder 3"/>
          <p:cNvSpPr>
            <a:spLocks noGrp="1"/>
          </p:cNvSpPr>
          <p:nvPr>
            <p:ph type="sldNum" sz="quarter" idx="5"/>
          </p:nvPr>
        </p:nvSpPr>
        <p:spPr/>
        <p:txBody>
          <a:bodyPr/>
          <a:lstStyle/>
          <a:p>
            <a:fld id="{EDBE8202-6396-4837-BCBF-72556494D776}" type="slidenum">
              <a:rPr lang="en-GB" smtClean="0"/>
              <a:t>19</a:t>
            </a:fld>
            <a:endParaRPr lang="en-GB"/>
          </a:p>
        </p:txBody>
      </p:sp>
    </p:spTree>
    <p:extLst>
      <p:ext uri="{BB962C8B-B14F-4D97-AF65-F5344CB8AC3E}">
        <p14:creationId xmlns:p14="http://schemas.microsoft.com/office/powerpoint/2010/main" val="3676063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 panose="020B0604020202020204" pitchFamily="34" charset="0"/>
                <a:ea typeface="Times New Roman" panose="02020603050405020304" pitchFamily="18" charset="0"/>
              </a:rPr>
              <a:t>USS is the main pension scheme for university staff and the largest private pension scheme in the country. There are 340 scheme employers and 200,000 active members.  </a:t>
            </a:r>
          </a:p>
          <a:p>
            <a:endParaRPr lang="en-GB" sz="1200" dirty="0">
              <a:effectLst/>
              <a:latin typeface="Arial" panose="020B0604020202020204" pitchFamily="34" charset="0"/>
              <a:ea typeface="Times New Roman" panose="02020603050405020304" pitchFamily="18" charset="0"/>
            </a:endParaRPr>
          </a:p>
          <a:p>
            <a:r>
              <a:rPr lang="en-GB" sz="1200" dirty="0">
                <a:solidFill>
                  <a:srgbClr val="34454E"/>
                </a:solidFill>
                <a:effectLst/>
                <a:latin typeface="Arial" panose="020B0604020202020204" pitchFamily="34" charset="0"/>
                <a:ea typeface="Calibri" panose="020F0502020204030204" pitchFamily="34" charset="0"/>
              </a:rPr>
              <a:t>A pension is a great way to save for your future. USS pensions are funded by money taken from the salaries of members and payments made by employers. </a:t>
            </a:r>
          </a:p>
          <a:p>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Arial" panose="020B0604020202020204" pitchFamily="34" charset="0"/>
                <a:ea typeface="Times New Roman" panose="02020603050405020304" pitchFamily="18" charset="0"/>
              </a:rPr>
              <a:t>All scheme members currently contribute 9.8% of their salary (before tax).  </a:t>
            </a:r>
          </a:p>
          <a:p>
            <a:endParaRPr lang="en-GB" sz="1200" dirty="0">
              <a:effectLst/>
              <a:latin typeface="Arial" panose="020B0604020202020204" pitchFamily="34" charset="0"/>
              <a:ea typeface="Times New Roman" panose="02020603050405020304" pitchFamily="18" charset="0"/>
            </a:endParaRPr>
          </a:p>
          <a:p>
            <a:r>
              <a:rPr lang="en-GB" sz="1200" dirty="0">
                <a:effectLst/>
                <a:latin typeface="Arial" panose="020B0604020202020204" pitchFamily="34" charset="0"/>
                <a:ea typeface="Times New Roman" panose="02020603050405020304" pitchFamily="18" charset="0"/>
              </a:rPr>
              <a:t>All employers pay in 21.4% of salary for each employee within the scheme - whether the employer is a large university or one of the smaller research based charities, which form part of the scheme.</a:t>
            </a:r>
          </a:p>
          <a:p>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Arial" panose="020B0604020202020204" pitchFamily="34" charset="0"/>
                <a:ea typeface="Times New Roman" panose="02020603050405020304" pitchFamily="18" charset="0"/>
              </a:rPr>
              <a:t>USS offers a mix of defined benefit (DB) and defined contribution (DC) pensions.</a:t>
            </a:r>
            <a:endParaRPr lang="en-GB" sz="1200" dirty="0">
              <a:effectLst/>
              <a:latin typeface="Times New Roman" panose="02020603050405020304" pitchFamily="18" charset="0"/>
              <a:ea typeface="Times New Roman" panose="02020603050405020304" pitchFamily="18" charset="0"/>
            </a:endParaRPr>
          </a:p>
          <a:p>
            <a:r>
              <a:rPr lang="en-GB" sz="1200" b="1" dirty="0">
                <a:effectLst/>
                <a:latin typeface="Arial" panose="020B0604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EDBE8202-6396-4837-BCBF-72556494D776}" type="slidenum">
              <a:rPr lang="en-GB" smtClean="0"/>
              <a:t>2</a:t>
            </a:fld>
            <a:endParaRPr lang="en-GB"/>
          </a:p>
        </p:txBody>
      </p:sp>
    </p:spTree>
    <p:extLst>
      <p:ext uri="{BB962C8B-B14F-4D97-AF65-F5344CB8AC3E}">
        <p14:creationId xmlns:p14="http://schemas.microsoft.com/office/powerpoint/2010/main" val="408804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rPr>
              <a:t>But to keep the pension benefits as is – they would be paying in more than £1,500 extra next year, and more than £3,000 extra in 2023 and continues to increase, unless changed at the next valuation.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endParaRPr lang="en-GB" sz="1200" dirty="0">
              <a:effectLst/>
              <a:latin typeface="Calibri" panose="020F0502020204030204" pitchFamily="34" charset="0"/>
              <a:ea typeface="Calibri" panose="020F0502020204030204" pitchFamily="34" charset="0"/>
            </a:endParaRPr>
          </a:p>
          <a:p>
            <a:endParaRPr lang="en-GB" sz="12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DBE8202-6396-4837-BCBF-72556494D776}" type="slidenum">
              <a:rPr lang="en-GB" smtClean="0"/>
              <a:t>20</a:t>
            </a:fld>
            <a:endParaRPr lang="en-GB"/>
          </a:p>
        </p:txBody>
      </p:sp>
    </p:spTree>
    <p:extLst>
      <p:ext uri="{BB962C8B-B14F-4D97-AF65-F5344CB8AC3E}">
        <p14:creationId xmlns:p14="http://schemas.microsoft.com/office/powerpoint/2010/main" val="2552013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200" dirty="0">
                <a:solidFill>
                  <a:schemeClr val="tx1"/>
                </a:solidFill>
                <a:latin typeface="Arial" panose="020B0604020202020204" pitchFamily="34" charset="0"/>
                <a:cs typeface="Arial" panose="020B0604020202020204" pitchFamily="34" charset="0"/>
              </a:rPr>
              <a:t>Without any changes to the scheme, employers and scheme members will have escalating contribution rates imposed on them by the USS Trustee: </a:t>
            </a:r>
          </a:p>
          <a:p>
            <a:pPr>
              <a:lnSpc>
                <a:spcPct val="150000"/>
              </a:lnSpc>
            </a:pPr>
            <a:r>
              <a:rPr lang="en-GB" sz="1200" dirty="0">
                <a:solidFill>
                  <a:schemeClr val="tx1"/>
                </a:solidFill>
                <a:latin typeface="Arial" panose="020B0604020202020204" pitchFamily="34" charset="0"/>
                <a:cs typeface="Arial" panose="020B0604020202020204" pitchFamily="34" charset="0"/>
              </a:rPr>
              <a:t>Members would see their payments rise from 9.8% of salary, to 11% in April 2022, and even higher in future if changes to the scheme are blocked, similarly escalating every six months until 2025 reaching 18.80%</a:t>
            </a:r>
          </a:p>
          <a:p>
            <a:pPr>
              <a:lnSpc>
                <a:spcPct val="150000"/>
              </a:lnSpc>
            </a:pPr>
            <a:endParaRPr lang="en-GB" sz="1200" dirty="0">
              <a:solidFill>
                <a:schemeClr val="tx1"/>
              </a:solidFill>
              <a:latin typeface="Arial" panose="020B0604020202020204" pitchFamily="34" charset="0"/>
              <a:cs typeface="Arial" panose="020B0604020202020204" pitchFamily="34" charset="0"/>
            </a:endParaRPr>
          </a:p>
          <a:p>
            <a:pPr>
              <a:lnSpc>
                <a:spcPct val="150000"/>
              </a:lnSpc>
            </a:pPr>
            <a:endParaRPr lang="en-GB" sz="1200" dirty="0">
              <a:solidFill>
                <a:schemeClr val="tx1"/>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EDBE8202-6396-4837-BCBF-72556494D776}" type="slidenum">
              <a:rPr lang="en-GB" smtClean="0"/>
              <a:t>21</a:t>
            </a:fld>
            <a:endParaRPr lang="en-GB"/>
          </a:p>
        </p:txBody>
      </p:sp>
    </p:spTree>
    <p:extLst>
      <p:ext uri="{BB962C8B-B14F-4D97-AF65-F5344CB8AC3E}">
        <p14:creationId xmlns:p14="http://schemas.microsoft.com/office/powerpoint/2010/main" val="3230616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200" dirty="0">
                <a:solidFill>
                  <a:schemeClr val="tx1"/>
                </a:solidFill>
                <a:latin typeface="Arial" panose="020B0604020202020204" pitchFamily="34" charset="0"/>
                <a:cs typeface="Arial" panose="020B0604020202020204" pitchFamily="34" charset="0"/>
              </a:rPr>
              <a:t>for employers, from the current level – 21.4% of salary – to 23.7% in April 2022, escalating every six months until 2025, reaching 38.20% </a:t>
            </a:r>
          </a:p>
          <a:p>
            <a:endParaRPr lang="en-GB" dirty="0"/>
          </a:p>
        </p:txBody>
      </p:sp>
      <p:sp>
        <p:nvSpPr>
          <p:cNvPr id="4" name="Slide Number Placeholder 3"/>
          <p:cNvSpPr>
            <a:spLocks noGrp="1"/>
          </p:cNvSpPr>
          <p:nvPr>
            <p:ph type="sldNum" sz="quarter" idx="5"/>
          </p:nvPr>
        </p:nvSpPr>
        <p:spPr/>
        <p:txBody>
          <a:bodyPr/>
          <a:lstStyle/>
          <a:p>
            <a:fld id="{EDBE8202-6396-4837-BCBF-72556494D776}" type="slidenum">
              <a:rPr lang="en-GB" smtClean="0"/>
              <a:t>22</a:t>
            </a:fld>
            <a:endParaRPr lang="en-GB"/>
          </a:p>
        </p:txBody>
      </p:sp>
    </p:spTree>
    <p:extLst>
      <p:ext uri="{BB962C8B-B14F-4D97-AF65-F5344CB8AC3E}">
        <p14:creationId xmlns:p14="http://schemas.microsoft.com/office/powerpoint/2010/main" val="929740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summary,</a:t>
            </a:r>
          </a:p>
          <a:p>
            <a:endParaRPr lang="en-GB" dirty="0"/>
          </a:p>
          <a:p>
            <a:r>
              <a:rPr lang="en-GB" dirty="0"/>
              <a:t>USS is facing long-term challenges created by rising life expectancy and low interest rates.</a:t>
            </a:r>
          </a:p>
          <a:p>
            <a:endParaRPr lang="en-GB" dirty="0"/>
          </a:p>
          <a:p>
            <a:r>
              <a:rPr lang="en-GB" dirty="0"/>
              <a:t>Employers and you, scheme members, have had to pay in increasing amounts of money to the scheme in recent years and the USS Trustee says even more money is needed to keep current benefits, at unaffordable levels for employers and scheme members alike. </a:t>
            </a:r>
          </a:p>
          <a:p>
            <a:endParaRPr lang="en-GB" dirty="0"/>
          </a:p>
          <a:p>
            <a:r>
              <a:rPr lang="en-GB" dirty="0"/>
              <a:t>We want USS to continue to be an excellent pension scheme which rewards and recognises your hard work – but the scheme needs to be sustainable and within the boundaries of the money available. </a:t>
            </a:r>
          </a:p>
          <a:p>
            <a:endParaRPr lang="en-GB" dirty="0"/>
          </a:p>
          <a:p>
            <a:pPr>
              <a:lnSpc>
                <a:spcPct val="115000"/>
              </a:lnSpc>
            </a:pPr>
            <a:r>
              <a:rPr lang="en-GB" sz="1200" dirty="0">
                <a:effectLst/>
                <a:latin typeface="Avenir Next LT Pro" panose="020B0504020202020204" pitchFamily="34" charset="0"/>
                <a:ea typeface="Times New Roman" panose="02020603050405020304" pitchFamily="18" charset="0"/>
                <a:cs typeface="Arial" panose="020B0604020202020204" pitchFamily="34" charset="0"/>
              </a:rPr>
              <a:t>We know that talking about pension changes is unsettling, especially after the time everyone has had with Coronavirus. </a:t>
            </a:r>
            <a:r>
              <a:rPr lang="en-GB" sz="1200" dirty="0">
                <a:effectLst/>
                <a:latin typeface="Georgia" panose="02040502050405020303" pitchFamily="18" charset="0"/>
                <a:ea typeface="Arial Unicode MS" panose="020B0604020202020204" pitchFamily="34" charset="-128"/>
                <a:cs typeface="Arial Unicode MS" panose="020B0604020202020204" pitchFamily="34" charset="-128"/>
              </a:rPr>
              <a:t>We want to reassure you that your USS pensions built up to date are secure and can’t be changed.</a:t>
            </a:r>
          </a:p>
          <a:p>
            <a:pPr>
              <a:lnSpc>
                <a:spcPct val="115000"/>
              </a:lnSpc>
            </a:pPr>
            <a:endParaRPr lang="en-GB" sz="1200" dirty="0">
              <a:effectLst/>
              <a:latin typeface="Georgia" panose="02040502050405020303" pitchFamily="18" charset="0"/>
              <a:ea typeface="Arial Unicode MS" panose="020B0604020202020204" pitchFamily="34" charset="-128"/>
              <a:cs typeface="Arial Unicode MS" panose="020B060402020202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The decision by the Joint Negotiating Committee to support the UUK proposal means there is a viable and implementable solution to the 2020 valuation, which sees a significant element of defined benefit retained within the future pensions earned by members at close to current contribution levels.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rPr>
              <a:t>The UUK proposal is now subject to a full, important and open consultation with you, scheme members, and the UCU, other unions and representative bodies.   Please do have your say on the proposal – it could change yet. </a:t>
            </a:r>
            <a:r>
              <a:rPr lang="en-GB" sz="1800" b="0" i="0" dirty="0">
                <a:solidFill>
                  <a:srgbClr val="31465E"/>
                </a:solidFill>
                <a:effectLst/>
                <a:latin typeface="Avenir Next W01"/>
              </a:rPr>
              <a:t>Employers remain open to considering alternative benefit structures and formulations, provided they are viable, affordable and implementable.</a:t>
            </a:r>
            <a:endParaRPr lang="en-GB" sz="1200" dirty="0">
              <a:effectLst/>
              <a:latin typeface="Arial" panose="020B060402020202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DBE8202-6396-4837-BCBF-72556494D776}" type="slidenum">
              <a:rPr lang="en-GB" smtClean="0"/>
              <a:t>23</a:t>
            </a:fld>
            <a:endParaRPr lang="en-GB"/>
          </a:p>
        </p:txBody>
      </p:sp>
    </p:spTree>
    <p:extLst>
      <p:ext uri="{BB962C8B-B14F-4D97-AF65-F5344CB8AC3E}">
        <p14:creationId xmlns:p14="http://schemas.microsoft.com/office/powerpoint/2010/main" val="1987749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rPr>
              <a:t>The UUK proposal a</a:t>
            </a:r>
            <a:r>
              <a:rPr lang="en-GB" dirty="0"/>
              <a:t>voids these escalating and unaffordable contribution increases.  The employers have provided more covenant support which has kept the costs down and we will be committed to explore longer-term changes such as the </a:t>
            </a:r>
            <a:r>
              <a:rPr lang="en-GB" sz="1200" dirty="0">
                <a:solidFill>
                  <a:schemeClr val="tx1"/>
                </a:solidFill>
                <a:latin typeface="Arial" panose="020B0604020202020204" pitchFamily="34" charset="0"/>
                <a:cs typeface="Arial" panose="020B0604020202020204" pitchFamily="34" charset="0"/>
              </a:rPr>
              <a:t>governance review of USS, alternative scheme design including Conditional Indexation, and shaping a lower-cost option so staff are no longer priced out of the scheme.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Arial" panose="020B0604020202020204" pitchFamily="34" charset="0"/>
              <a:cs typeface="Arial" panose="020B0604020202020204" pitchFamily="34" charset="0"/>
            </a:endParaRPr>
          </a:p>
          <a:p>
            <a:pPr>
              <a:lnSpc>
                <a:spcPct val="115000"/>
              </a:lnSpc>
            </a:pPr>
            <a:r>
              <a:rPr lang="en-GB" sz="1200" dirty="0">
                <a:solidFill>
                  <a:schemeClr val="tx1"/>
                </a:solidFill>
                <a:latin typeface="Arial" panose="020B0604020202020204" pitchFamily="34" charset="0"/>
                <a:cs typeface="Arial" panose="020B0604020202020204" pitchFamily="34" charset="0"/>
              </a:rPr>
              <a:t>By USS, UUK and UCU working together, we can make sure that USS remains </a:t>
            </a:r>
            <a:r>
              <a:rPr lang="en-GB" sz="1200" dirty="0">
                <a:effectLst/>
                <a:latin typeface="Arial" panose="020B0604020202020204" pitchFamily="34" charset="0"/>
                <a:ea typeface="Calibri" panose="020F0502020204030204" pitchFamily="34" charset="0"/>
              </a:rPr>
              <a:t>a valuable, inclusive, and sustainable pension scheme for the future.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EDBE8202-6396-4837-BCBF-72556494D776}" type="slidenum">
              <a:rPr lang="en-GB" smtClean="0"/>
              <a:t>24</a:t>
            </a:fld>
            <a:endParaRPr lang="en-GB"/>
          </a:p>
        </p:txBody>
      </p:sp>
    </p:spTree>
    <p:extLst>
      <p:ext uri="{BB962C8B-B14F-4D97-AF65-F5344CB8AC3E}">
        <p14:creationId xmlns:p14="http://schemas.microsoft.com/office/powerpoint/2010/main" val="3540289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 statement on modeller   </a:t>
            </a:r>
          </a:p>
          <a:p>
            <a:endParaRPr lang="en-GB" dirty="0"/>
          </a:p>
          <a:p>
            <a:endParaRPr lang="en-GB" dirty="0"/>
          </a:p>
        </p:txBody>
      </p:sp>
      <p:sp>
        <p:nvSpPr>
          <p:cNvPr id="4" name="Slide Number Placeholder 3"/>
          <p:cNvSpPr>
            <a:spLocks noGrp="1"/>
          </p:cNvSpPr>
          <p:nvPr>
            <p:ph type="sldNum" sz="quarter" idx="5"/>
          </p:nvPr>
        </p:nvSpPr>
        <p:spPr/>
        <p:txBody>
          <a:bodyPr/>
          <a:lstStyle/>
          <a:p>
            <a:fld id="{EDBE8202-6396-4837-BCBF-72556494D776}" type="slidenum">
              <a:rPr lang="en-GB" smtClean="0"/>
              <a:t>25</a:t>
            </a:fld>
            <a:endParaRPr lang="en-GB"/>
          </a:p>
        </p:txBody>
      </p:sp>
    </p:spTree>
    <p:extLst>
      <p:ext uri="{BB962C8B-B14F-4D97-AF65-F5344CB8AC3E}">
        <p14:creationId xmlns:p14="http://schemas.microsoft.com/office/powerpoint/2010/main" val="2279073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 panose="020B0604020202020204" pitchFamily="34" charset="0"/>
                <a:ea typeface="Times New Roman" panose="02020603050405020304" pitchFamily="18" charset="0"/>
              </a:rPr>
              <a:t>A DB pension offers a set amount of benefits based on how long you’re a member and your salary</a:t>
            </a:r>
            <a:endParaRPr lang="en-GB" sz="1200" dirty="0">
              <a:effectLst/>
              <a:latin typeface="Times New Roman" panose="02020603050405020304" pitchFamily="18" charset="0"/>
              <a:ea typeface="Times New Roman" panose="02020603050405020304" pitchFamily="18" charset="0"/>
            </a:endParaRPr>
          </a:p>
          <a:p>
            <a:br>
              <a:rPr lang="en-GB" sz="1200" dirty="0">
                <a:effectLst/>
                <a:latin typeface="Arial" panose="020B0604020202020204" pitchFamily="34" charset="0"/>
                <a:ea typeface="Times New Roman" panose="02020603050405020304" pitchFamily="18" charset="0"/>
              </a:rPr>
            </a:br>
            <a:r>
              <a:rPr lang="en-GB" sz="1200" dirty="0">
                <a:effectLst/>
                <a:latin typeface="Arial" panose="020B0604020202020204" pitchFamily="34" charset="0"/>
                <a:ea typeface="Times New Roman" panose="02020603050405020304" pitchFamily="18" charset="0"/>
              </a:rPr>
              <a:t>With DC pensions member and employer contributions are both invested and the proceeds used to buy a pension and/or other benefits on retirement.</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Arial" panose="020B0604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Arial" panose="020B0604020202020204" pitchFamily="34" charset="0"/>
                <a:ea typeface="Times New Roman" panose="02020603050405020304" pitchFamily="18" charset="0"/>
              </a:rPr>
              <a:t>Everyone in USS currently gets a defined benefit pension up to the salary threshold of £</a:t>
            </a:r>
            <a:r>
              <a:rPr lang="en-GB" sz="1200" dirty="0">
                <a:effectLst/>
                <a:latin typeface="Calibri" panose="020F0502020204030204" pitchFamily="34" charset="0"/>
                <a:ea typeface="Calibri" panose="020F0502020204030204" pitchFamily="34" charset="0"/>
              </a:rPr>
              <a:t>59,883.65 </a:t>
            </a:r>
            <a:r>
              <a:rPr lang="en-GB" sz="1200" dirty="0">
                <a:effectLst/>
                <a:latin typeface="Arial" panose="020B0604020202020204" pitchFamily="34" charset="0"/>
                <a:ea typeface="Times New Roman" panose="02020603050405020304" pitchFamily="18" charset="0"/>
              </a:rPr>
              <a:t>with salary above this on a defined contribution basis.</a:t>
            </a:r>
          </a:p>
          <a:p>
            <a:endParaRPr lang="en-GB" sz="1000" b="0" dirty="0">
              <a:solidFill>
                <a:schemeClr val="tx1"/>
              </a:solidFill>
              <a:latin typeface="Arial" panose="020B0604020202020204" pitchFamily="34" charset="0"/>
              <a:cs typeface="Arial" panose="020B0604020202020204" pitchFamily="34" charset="0"/>
            </a:endParaRPr>
          </a:p>
          <a:p>
            <a:r>
              <a:rPr lang="en-GB" sz="1000" b="0" dirty="0">
                <a:solidFill>
                  <a:schemeClr val="tx1"/>
                </a:solidFill>
                <a:latin typeface="Arial" panose="020B0604020202020204" pitchFamily="34" charset="0"/>
                <a:cs typeface="Arial" panose="020B0604020202020204" pitchFamily="34" charset="0"/>
              </a:rPr>
              <a:t>DB benefits provide certainty whereas DC </a:t>
            </a:r>
            <a:r>
              <a:rPr lang="en-GB" sz="1200" dirty="0">
                <a:effectLst/>
                <a:latin typeface="Calibri" panose="020F0502020204030204" pitchFamily="34" charset="0"/>
                <a:ea typeface="Calibri" panose="020F0502020204030204" pitchFamily="34" charset="0"/>
                <a:cs typeface="Times New Roman" panose="02020603050405020304" pitchFamily="18" charset="0"/>
              </a:rPr>
              <a:t>offers better choice and flexibility for members. As a member, you can choose to pay in higher or lower amounts depending on your own stage of life, and financial circumstances.  </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You can access and use your pension pot in any way you wish from age 55. DC pensions are also easier to take with you when you move to a different employer. You also have choice over how your money is invested, which is increasingly important to many people who want to know that industries and companies with strong ethics benefit from their money.</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rPr>
              <a:t>So through the mix of DC and DB pensions, USS members have </a:t>
            </a:r>
            <a:r>
              <a:rPr lang="en-GB" sz="1200" dirty="0">
                <a:effectLst/>
                <a:latin typeface="Calibri" panose="020F0502020204030204" pitchFamily="34" charset="0"/>
                <a:ea typeface="Times New Roman" panose="02020603050405020304" pitchFamily="18" charset="0"/>
              </a:rPr>
              <a:t>certainty, flexibility and choice.</a:t>
            </a:r>
            <a:endParaRPr lang="en-GB" dirty="0"/>
          </a:p>
          <a:p>
            <a:endParaRPr lang="en-GB" dirty="0"/>
          </a:p>
        </p:txBody>
      </p:sp>
      <p:sp>
        <p:nvSpPr>
          <p:cNvPr id="4" name="Slide Number Placeholder 3"/>
          <p:cNvSpPr>
            <a:spLocks noGrp="1"/>
          </p:cNvSpPr>
          <p:nvPr>
            <p:ph type="sldNum" sz="quarter" idx="5"/>
          </p:nvPr>
        </p:nvSpPr>
        <p:spPr/>
        <p:txBody>
          <a:bodyPr/>
          <a:lstStyle/>
          <a:p>
            <a:fld id="{EDBE8202-6396-4837-BCBF-72556494D776}" type="slidenum">
              <a:rPr lang="en-GB" smtClean="0"/>
              <a:t>3</a:t>
            </a:fld>
            <a:endParaRPr lang="en-GB"/>
          </a:p>
        </p:txBody>
      </p:sp>
    </p:spTree>
    <p:extLst>
      <p:ext uri="{BB962C8B-B14F-4D97-AF65-F5344CB8AC3E}">
        <p14:creationId xmlns:p14="http://schemas.microsoft.com/office/powerpoint/2010/main" val="275349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shows the amount of employee and employer contributions go into the DB and Dc scheme.  The employer contributions cover a larger part of the DB deficit and pay for admin and investment costs</a:t>
            </a:r>
          </a:p>
        </p:txBody>
      </p:sp>
      <p:sp>
        <p:nvSpPr>
          <p:cNvPr id="4" name="Slide Number Placeholder 3"/>
          <p:cNvSpPr>
            <a:spLocks noGrp="1"/>
          </p:cNvSpPr>
          <p:nvPr>
            <p:ph type="sldNum" sz="quarter" idx="5"/>
          </p:nvPr>
        </p:nvSpPr>
        <p:spPr/>
        <p:txBody>
          <a:bodyPr/>
          <a:lstStyle/>
          <a:p>
            <a:fld id="{EDBE8202-6396-4837-BCBF-72556494D776}" type="slidenum">
              <a:rPr lang="en-GB" smtClean="0"/>
              <a:t>4</a:t>
            </a:fld>
            <a:endParaRPr lang="en-GB"/>
          </a:p>
        </p:txBody>
      </p:sp>
    </p:spTree>
    <p:extLst>
      <p:ext uri="{BB962C8B-B14F-4D97-AF65-F5344CB8AC3E}">
        <p14:creationId xmlns:p14="http://schemas.microsoft.com/office/powerpoint/2010/main" val="2945191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666666"/>
                </a:solidFill>
                <a:effectLst/>
                <a:latin typeface="Hind"/>
              </a:rPr>
              <a:t>USS offers a secure monthly payment in retirement for the rest of your life. </a:t>
            </a:r>
            <a:r>
              <a:rPr lang="en-GB" sz="1200" dirty="0">
                <a:solidFill>
                  <a:srgbClr val="34454E"/>
                </a:solidFill>
                <a:effectLst/>
                <a:latin typeface="Arial" panose="020B0604020202020204" pitchFamily="34" charset="0"/>
                <a:ea typeface="Times New Roman" panose="02020603050405020304" pitchFamily="18" charset="0"/>
              </a:rPr>
              <a:t>It could help towards paying off your mortgage, planning getaways and get you the standard of living you’d like.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34454E"/>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44444"/>
                </a:solidFill>
                <a:effectLst/>
                <a:latin typeface="Helvetica" panose="020B0604020202020204" pitchFamily="34" charset="0"/>
                <a:ea typeface="Times New Roman" panose="02020603050405020304" pitchFamily="18" charset="0"/>
              </a:rPr>
              <a:t>That’s why t</a:t>
            </a:r>
            <a:r>
              <a:rPr lang="en-GB" b="0" i="0" u="none" strike="noStrike" dirty="0">
                <a:solidFill>
                  <a:srgbClr val="666666"/>
                </a:solidFill>
                <a:effectLst/>
                <a:latin typeface="Hind"/>
              </a:rPr>
              <a:t>he opt-out rate of around 20% across the sector – members of staff deciding not to be part of the scheme – is concerning. Even if opting-out is a temporary measure, it can have negative consequences for people later in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666666"/>
              </a:solidFill>
              <a:effectLst/>
              <a:latin typeface="Hind"/>
            </a:endParaRPr>
          </a:p>
          <a:p>
            <a:r>
              <a:rPr lang="en-GB" sz="1200" dirty="0">
                <a:solidFill>
                  <a:srgbClr val="34454E"/>
                </a:solidFill>
                <a:effectLst/>
                <a:latin typeface="Arial" panose="020B0604020202020204" pitchFamily="34" charset="0"/>
                <a:ea typeface="Times New Roman" panose="02020603050405020304" pitchFamily="18" charset="0"/>
              </a:rPr>
              <a:t>You may receive the State Pension when you retire, but it might not be enough. Putting some income now into a pension scheme means you’ll have a bigger income in the future. Plus, your employer will be contributing too – making up a big chunk of your pension. </a:t>
            </a:r>
            <a:endParaRPr lang="en-GB" sz="1200" dirty="0">
              <a:effectLst/>
              <a:latin typeface="Calibri" panose="020F0502020204030204" pitchFamily="34" charset="0"/>
              <a:ea typeface="Times New Roman" panose="02020603050405020304" pitchFamily="18" charset="0"/>
            </a:endParaRPr>
          </a:p>
          <a:p>
            <a:endParaRPr lang="en-GB" sz="12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endParaRPr>
          </a:p>
          <a:p>
            <a:r>
              <a:rPr lang="en-GB" sz="12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rPr>
              <a:t>You get tax relief on your contributions and there’s life cover of three-times your annual salary to look after your loved ones in case you die while paying into the scheme. </a:t>
            </a:r>
          </a:p>
          <a:p>
            <a:endParaRPr lang="en-GB" sz="12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endParaRPr>
          </a:p>
          <a:p>
            <a:r>
              <a:rPr lang="en-GB" sz="12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rPr>
              <a:t>With the DC part of the scheme, members can make </a:t>
            </a:r>
            <a:r>
              <a:rPr lang="en-GB" sz="900" dirty="0">
                <a:effectLst/>
                <a:latin typeface="Calibri" panose="020F0502020204030204" pitchFamily="34" charset="0"/>
                <a:ea typeface="Times New Roman" panose="02020603050405020304" pitchFamily="18" charset="0"/>
              </a:rPr>
              <a:t>additional voluntary contributions and transfer money in – tax efficient ways of saving on top of the hugely valuable employer contributions.  </a:t>
            </a:r>
            <a:endParaRPr lang="en-GB" sz="900" dirty="0">
              <a:effectLst/>
              <a:latin typeface="Calibri" panose="020F0502020204030204" pitchFamily="34" charset="0"/>
              <a:ea typeface="Calibri" panose="020F0502020204030204" pitchFamily="34" charset="0"/>
            </a:endParaRP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t>Staff should keep in mind the importance of joining a pension scheme, continuing to save, and benefit from the contributions employers make. This is especially important </a:t>
            </a:r>
            <a:r>
              <a:rPr lang="en-GB" b="0" i="0" u="none" strike="noStrike" dirty="0">
                <a:solidFill>
                  <a:srgbClr val="666666"/>
                </a:solidFill>
                <a:effectLst/>
                <a:latin typeface="Hind"/>
              </a:rPr>
              <a:t>during difficult times when members may be more tempted to withdraw from the scheme.</a:t>
            </a:r>
            <a:endParaRPr lang="en-GB" dirty="0"/>
          </a:p>
          <a:p>
            <a:endParaRPr lang="en-GB" dirty="0"/>
          </a:p>
        </p:txBody>
      </p:sp>
      <p:sp>
        <p:nvSpPr>
          <p:cNvPr id="4" name="Slide Number Placeholder 3"/>
          <p:cNvSpPr>
            <a:spLocks noGrp="1"/>
          </p:cNvSpPr>
          <p:nvPr>
            <p:ph type="sldNum" sz="quarter" idx="5"/>
          </p:nvPr>
        </p:nvSpPr>
        <p:spPr/>
        <p:txBody>
          <a:bodyPr/>
          <a:lstStyle/>
          <a:p>
            <a:fld id="{EDBE8202-6396-4837-BCBF-72556494D776}" type="slidenum">
              <a:rPr lang="en-GB" smtClean="0"/>
              <a:t>5</a:t>
            </a:fld>
            <a:endParaRPr lang="en-GB"/>
          </a:p>
        </p:txBody>
      </p:sp>
    </p:spTree>
    <p:extLst>
      <p:ext uri="{BB962C8B-B14F-4D97-AF65-F5344CB8AC3E}">
        <p14:creationId xmlns:p14="http://schemas.microsoft.com/office/powerpoint/2010/main" val="2482312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rPr>
              <a:t>A valuation provides a snapshot at a point in time, to show whether a scheme is expected to have enough money to pay the benefits already promised to members. It also shows whether the combined member and employer contribution rate will be sufficient to fund the level of benefits currently provided to members.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rPr>
              <a:t>The 2020 USS valuation is based on a snapshot of the scheme’s funding position on 31 March 2020, but the process itself will run well into 2021, as there’s a number of different steps. </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GB"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GB"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A deficit means </a:t>
            </a: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additional contributions will be needed to get the funding back on track or the benefits on offer need to change.  USS estimates that the current deficit is as high as £17 billion – that kind of money would be sufficient to pay for the hosting of the London 2021 Olympics, twice.   The deficit is on past service and must be paid for by future contributions, members and employers.  The % of contributions taken for the deficit currently equates to 6.3% </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spcAft>
                <a:spcPts val="1200"/>
              </a:spcAft>
            </a:pPr>
            <a:r>
              <a:rPr lang="en-GB" sz="1200" dirty="0">
                <a:solidFill>
                  <a:srgbClr val="000000"/>
                </a:solidFill>
                <a:effectLst/>
                <a:latin typeface="Helvetica" panose="020B0604020202020204" pitchFamily="34" charset="0"/>
                <a:ea typeface="Times New Roman" panose="02020603050405020304" pitchFamily="18" charset="0"/>
              </a:rPr>
              <a:t>If UCU, representing scheme members, and UUK representing employers, don’t reach an agreement on increased contributions, it would be necessary to consider reducing future benefits to make the scheme affordable. </a:t>
            </a:r>
          </a:p>
          <a:p>
            <a:pPr>
              <a:spcAft>
                <a:spcPts val="1200"/>
              </a:spcAft>
            </a:pPr>
            <a:endParaRPr lang="en-GB" sz="1200" dirty="0">
              <a:solidFill>
                <a:srgbClr val="000000"/>
              </a:solidFill>
              <a:effectLst/>
              <a:latin typeface="Helvetica" panose="020B0604020202020204" pitchFamily="34" charset="0"/>
              <a:ea typeface="Times New Roman" panose="02020603050405020304" pitchFamily="18" charset="0"/>
            </a:endParaRPr>
          </a:p>
          <a:p>
            <a:pPr>
              <a:spcAft>
                <a:spcPts val="1200"/>
              </a:spcAft>
            </a:pPr>
            <a:r>
              <a:rPr lang="en-GB" sz="1200" dirty="0">
                <a:solidFill>
                  <a:srgbClr val="000000"/>
                </a:solidFill>
                <a:effectLst/>
                <a:latin typeface="Helvetica" panose="020B0604020202020204" pitchFamily="34" charset="0"/>
                <a:ea typeface="Times New Roman" panose="02020603050405020304" pitchFamily="18" charset="0"/>
              </a:rPr>
              <a:t>Members’ pensions built up before the valuation date are protected by law and won’t be affected by any changes.</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endParaRPr lang="en-GB" sz="12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endParaRPr>
          </a:p>
          <a:p>
            <a:endParaRPr lang="en-GB" sz="12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DBE8202-6396-4837-BCBF-72556494D776}" type="slidenum">
              <a:rPr lang="en-GB" smtClean="0"/>
              <a:t>6</a:t>
            </a:fld>
            <a:endParaRPr lang="en-GB"/>
          </a:p>
        </p:txBody>
      </p:sp>
    </p:spTree>
    <p:extLst>
      <p:ext uri="{BB962C8B-B14F-4D97-AF65-F5344CB8AC3E}">
        <p14:creationId xmlns:p14="http://schemas.microsoft.com/office/powerpoint/2010/main" val="2547838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 panose="020B0604020202020204" pitchFamily="34" charset="0"/>
                <a:ea typeface="Times New Roman" panose="02020603050405020304" pitchFamily="18" charset="0"/>
              </a:rPr>
              <a:t>There are four main stakeholders involved in the valuation:</a:t>
            </a:r>
          </a:p>
          <a:p>
            <a:endParaRPr lang="en-GB" sz="1200" dirty="0">
              <a:effectLst/>
              <a:latin typeface="Arial" panose="020B0604020202020204" pitchFamily="34" charset="0"/>
              <a:ea typeface="Times New Roman" panose="02020603050405020304" pitchFamily="18" charset="0"/>
            </a:endParaRPr>
          </a:p>
          <a:p>
            <a:r>
              <a:rPr lang="en-GB" sz="1200" dirty="0">
                <a:effectLst/>
                <a:latin typeface="Arial" panose="020B0604020202020204" pitchFamily="34" charset="0"/>
                <a:ea typeface="Times New Roman" panose="02020603050405020304" pitchFamily="18" charset="0"/>
              </a:rPr>
              <a:t>The USS Trustee has legal responsibility for the running of the scheme and ensuring that pension promises are paid as they should be.</a:t>
            </a:r>
          </a:p>
          <a:p>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Arial" panose="020B0604020202020204" pitchFamily="34" charset="0"/>
                <a:ea typeface="Times New Roman" panose="02020603050405020304" pitchFamily="18" charset="0"/>
              </a:rPr>
              <a:t>UUK represents all 340 employers in the scheme. </a:t>
            </a:r>
          </a:p>
          <a:p>
            <a:endParaRPr lang="en-GB" sz="1200" dirty="0">
              <a:effectLst/>
              <a:latin typeface="Arial" panose="020B0604020202020204" pitchFamily="34" charset="0"/>
              <a:ea typeface="Times New Roman" panose="02020603050405020304" pitchFamily="18" charset="0"/>
            </a:endParaRPr>
          </a:p>
          <a:p>
            <a:r>
              <a:rPr lang="en-GB" sz="1200" dirty="0">
                <a:effectLst/>
                <a:latin typeface="Arial" panose="020B0604020202020204" pitchFamily="34" charset="0"/>
                <a:ea typeface="Times New Roman" panose="02020603050405020304" pitchFamily="18" charset="0"/>
              </a:rPr>
              <a:t>UCU represents all scheme members, even those who aren’t members of UCU.</a:t>
            </a:r>
          </a:p>
          <a:p>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Arial" panose="020B0604020202020204" pitchFamily="34" charset="0"/>
                <a:ea typeface="Times New Roman" panose="02020603050405020304" pitchFamily="18" charset="0"/>
              </a:rPr>
              <a:t>The Pensions Regulator is the public body responsible for regulating workplace pensions in the UK. All valuations must be submitted to the Regulator for approval, to satisfy it that the scheme is on a secure and sustainable footing.</a:t>
            </a:r>
            <a:endParaRPr lang="en-GB" sz="12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DBE8202-6396-4837-BCBF-72556494D776}" type="slidenum">
              <a:rPr lang="en-GB" smtClean="0"/>
              <a:t>7</a:t>
            </a:fld>
            <a:endParaRPr lang="en-GB"/>
          </a:p>
        </p:txBody>
      </p:sp>
    </p:spTree>
    <p:extLst>
      <p:ext uri="{BB962C8B-B14F-4D97-AF65-F5344CB8AC3E}">
        <p14:creationId xmlns:p14="http://schemas.microsoft.com/office/powerpoint/2010/main" val="237579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what’s the current state of play with the valuation?</a:t>
            </a:r>
          </a:p>
          <a:p>
            <a:endParaRPr lang="en-GB" sz="12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endParaRPr>
          </a:p>
          <a:p>
            <a:r>
              <a:rPr lang="en-GB" sz="12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rPr>
              <a:t>In March 2021, the USS Trustee p</a:t>
            </a:r>
            <a:r>
              <a:rPr lang="en-GB" sz="1200" dirty="0">
                <a:solidFill>
                  <a:srgbClr val="34454E"/>
                </a:solidFill>
                <a:effectLst/>
                <a:latin typeface="Arial" panose="020B0604020202020204" pitchFamily="34" charset="0"/>
                <a:ea typeface="Times New Roman" panose="02020603050405020304" pitchFamily="18" charset="0"/>
                <a:cs typeface="Times New Roman" panose="02020603050405020304" pitchFamily="18" charset="0"/>
              </a:rPr>
              <a:t>ublished a series of prices for providing the current benefits – based upon different views of covenant support (the financial strength of employers sponsoring the scheme and their commitment to the scheme). </a:t>
            </a:r>
          </a:p>
          <a:p>
            <a:endParaRPr lang="en-GB" sz="1200" dirty="0">
              <a:solidFill>
                <a:srgbClr val="34454E"/>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GB" sz="1200" dirty="0">
                <a:solidFill>
                  <a:srgbClr val="34454E"/>
                </a:solidFill>
                <a:effectLst/>
                <a:latin typeface="Arial" panose="020B0604020202020204" pitchFamily="34" charset="0"/>
                <a:ea typeface="Times New Roman" panose="02020603050405020304" pitchFamily="18" charset="0"/>
                <a:cs typeface="Times New Roman" panose="02020603050405020304" pitchFamily="18" charset="0"/>
              </a:rPr>
              <a:t>During April and May, UUK consulted all employers on the issued raised, and as part of that many employers sought the views of all their staff eligible for USS.  Over the summer, discussions have taken place between UUK, UCU and USS at the JNC. The JNC is made up of an equal number of representatives from UUK and member representatives from the University and College Union (UCU). It has an independent Chair. The JNC decides how any increase to the overall contribution rate should be shared between members and employers and whether any changes should be made to benefits or the structure of the scheme. </a:t>
            </a:r>
          </a:p>
          <a:p>
            <a:endParaRPr lang="en-GB" sz="12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endParaRPr>
          </a:p>
          <a:p>
            <a:r>
              <a:rPr lang="en-GB" sz="12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rPr>
              <a:t>On 26 August 2021, the JNC made a decision to support a Universities UK proposal to change the benefits – but keep contributions close to current levels. There is now an important and open consultation with scheme members, which started in November and is running until 17 January 2022, and it is possible that the UUK proposal could change following this to reflect the priorities of members providing it doesn’t lead to higher contribution rates for members or employers.</a:t>
            </a:r>
          </a:p>
          <a:p>
            <a:endParaRPr lang="en-GB" sz="12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a:p>
            <a:r>
              <a:rPr lang="en-GB" dirty="0"/>
              <a:t>Now lets look at the USS pricing and the UUK proposal in more detail.</a:t>
            </a:r>
          </a:p>
        </p:txBody>
      </p:sp>
      <p:sp>
        <p:nvSpPr>
          <p:cNvPr id="4" name="Slide Number Placeholder 3"/>
          <p:cNvSpPr>
            <a:spLocks noGrp="1"/>
          </p:cNvSpPr>
          <p:nvPr>
            <p:ph type="sldNum" sz="quarter" idx="5"/>
          </p:nvPr>
        </p:nvSpPr>
        <p:spPr/>
        <p:txBody>
          <a:bodyPr/>
          <a:lstStyle/>
          <a:p>
            <a:fld id="{EDBE8202-6396-4837-BCBF-72556494D776}" type="slidenum">
              <a:rPr lang="en-GB" smtClean="0"/>
              <a:t>8</a:t>
            </a:fld>
            <a:endParaRPr lang="en-GB"/>
          </a:p>
        </p:txBody>
      </p:sp>
    </p:spTree>
    <p:extLst>
      <p:ext uri="{BB962C8B-B14F-4D97-AF65-F5344CB8AC3E}">
        <p14:creationId xmlns:p14="http://schemas.microsoft.com/office/powerpoint/2010/main" val="1856725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cs typeface="Times New Roman" panose="02020603050405020304" pitchFamily="18" charset="0"/>
              </a:rPr>
              <a:t>In its announcement at the start of March 2021, the USS Trustee said it calculated the pension scheme faced a deficit of up to £17bn and that contributions to the scheme would need to increase from 30.7% (total current contributions for employers and employees) to </a:t>
            </a:r>
            <a:r>
              <a:rPr lang="en-GB" sz="1200" b="1" dirty="0">
                <a:effectLst/>
                <a:latin typeface="Arial" panose="020B0604020202020204" pitchFamily="34" charset="0"/>
                <a:ea typeface="Calibri" panose="020F0502020204030204" pitchFamily="34" charset="0"/>
                <a:cs typeface="Times New Roman" panose="02020603050405020304" pitchFamily="18" charset="0"/>
              </a:rPr>
              <a:t>at least 42.1% of salary </a:t>
            </a:r>
            <a:r>
              <a:rPr lang="en-GB" sz="1200" dirty="0">
                <a:effectLst/>
                <a:latin typeface="Arial" panose="020B0604020202020204" pitchFamily="34" charset="0"/>
                <a:ea typeface="Calibri" panose="020F0502020204030204" pitchFamily="34" charset="0"/>
                <a:cs typeface="Times New Roman" panose="02020603050405020304" pitchFamily="18" charset="0"/>
              </a:rPr>
              <a:t>to maintain the current level of benefits. </a:t>
            </a:r>
            <a:r>
              <a:rPr lang="en-GB" sz="1200" b="1" dirty="0">
                <a:effectLst/>
                <a:latin typeface="Arial" panose="020B0604020202020204" pitchFamily="34" charset="0"/>
                <a:ea typeface="Calibri" panose="020F0502020204030204" pitchFamily="34" charset="0"/>
                <a:cs typeface="Times New Roman" panose="02020603050405020304" pitchFamily="18" charset="0"/>
              </a:rPr>
              <a:t>This is the lowest price to keep benefits the same – 42.1% of salary –</a:t>
            </a:r>
            <a:r>
              <a:rPr lang="en-GB" sz="1200" b="1" dirty="0">
                <a:effectLst/>
                <a:latin typeface="Arial" panose="020B0604020202020204" pitchFamily="34" charset="0"/>
                <a:ea typeface="Calibri" panose="020F0502020204030204" pitchFamily="34" charset="0"/>
              </a:rPr>
              <a:t> which is unaffordable for employers and members alike and made changes to the scheme inevitable. </a:t>
            </a:r>
            <a:r>
              <a:rPr lang="en-GB" sz="1200" dirty="0">
                <a:solidFill>
                  <a:srgbClr val="000000"/>
                </a:solidFill>
                <a:effectLst/>
                <a:latin typeface="Arial" panose="020B0604020202020204" pitchFamily="34" charset="0"/>
                <a:ea typeface="Calibri" panose="020F0502020204030204" pitchFamily="34" charset="0"/>
              </a:rPr>
              <a:t>In the pricing put forward by USS there were three scenarios, which depended on the outcome of discussions about covenant support – the financial backing and commitment of employers to the scheme. </a:t>
            </a:r>
            <a:endParaRPr lang="en-GB" sz="12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cs typeface="Times New Roman" panose="02020603050405020304" pitchFamily="18" charset="0"/>
              </a:rPr>
              <a:t>In response, employers said t</a:t>
            </a:r>
            <a:r>
              <a:rPr lang="en-GB" sz="1200" dirty="0">
                <a:effectLst/>
                <a:latin typeface="Arial" panose="020B0604020202020204" pitchFamily="34" charset="0"/>
                <a:ea typeface="Calibri" panose="020F0502020204030204" pitchFamily="34" charset="0"/>
              </a:rPr>
              <a:t>he very high prices for current benefits put forward by the USS Trustee would be unaffordable for employers, risked pricing even more staff out of the scheme, and undervalued the collective and enduring financial strength of the participating employers. </a:t>
            </a:r>
            <a:r>
              <a:rPr lang="en-GB" sz="1200" dirty="0">
                <a:solidFill>
                  <a:srgbClr val="000000"/>
                </a:solidFill>
                <a:effectLst/>
                <a:latin typeface="Arial" panose="020B0604020202020204" pitchFamily="34" charset="0"/>
                <a:ea typeface="Calibri" panose="020F0502020204030204" pitchFamily="34" charset="0"/>
              </a:rPr>
              <a:t>UUK, on behalf of employers, continues to probe the USS Trustee about its approach to the valuation and is questioning the role of The Pensions Regulator.  You can see copies of their letters to the Pensions Regulator and the USS Trustee on the USS Employers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rPr>
              <a:t>Employers (via UUK) pushed the USS Trustee to consider a revised approach and assumptions to bring down the headline costs down and ensure that reform is proportionate, justified, and in the best interests of the scheme members</a:t>
            </a:r>
            <a:r>
              <a:rPr lang="en-GB" sz="1200" dirty="0">
                <a:solidFill>
                  <a:srgbClr val="000000"/>
                </a:solidFill>
                <a:effectLst/>
                <a:latin typeface="Arial" panose="020B0604020202020204" pitchFamily="34" charset="0"/>
                <a:ea typeface="Times New Roman" panose="02020603050405020304" pitchFamily="18" charset="0"/>
              </a:rPr>
              <a:t>.</a:t>
            </a:r>
            <a:r>
              <a:rPr lang="en-US" sz="1200" dirty="0">
                <a:effectLst/>
                <a:latin typeface="Arial" panose="020B0604020202020204" pitchFamily="34" charset="0"/>
                <a:ea typeface="Times New Roman" panose="02020603050405020304" pitchFamily="18" charset="0"/>
              </a:rPr>
              <a:t>​ </a:t>
            </a:r>
            <a:endParaRPr lang="en-GB" dirty="0"/>
          </a:p>
          <a:p>
            <a:endParaRPr lang="en-GB" dirty="0"/>
          </a:p>
        </p:txBody>
      </p:sp>
      <p:sp>
        <p:nvSpPr>
          <p:cNvPr id="4" name="Slide Number Placeholder 3"/>
          <p:cNvSpPr>
            <a:spLocks noGrp="1"/>
          </p:cNvSpPr>
          <p:nvPr>
            <p:ph type="sldNum" sz="quarter" idx="5"/>
          </p:nvPr>
        </p:nvSpPr>
        <p:spPr/>
        <p:txBody>
          <a:bodyPr/>
          <a:lstStyle/>
          <a:p>
            <a:fld id="{EDBE8202-6396-4837-BCBF-72556494D776}" type="slidenum">
              <a:rPr lang="en-GB" smtClean="0"/>
              <a:t>9</a:t>
            </a:fld>
            <a:endParaRPr lang="en-GB"/>
          </a:p>
        </p:txBody>
      </p:sp>
    </p:spTree>
    <p:extLst>
      <p:ext uri="{BB962C8B-B14F-4D97-AF65-F5344CB8AC3E}">
        <p14:creationId xmlns:p14="http://schemas.microsoft.com/office/powerpoint/2010/main" val="2253025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831995"/>
            <a:ext cx="7772400" cy="831900"/>
          </a:xfrm>
          <a:prstGeom prst="rect">
            <a:avLst/>
          </a:prstGeom>
        </p:spPr>
        <p:txBody>
          <a:bodyPr/>
          <a:lstStyle>
            <a:lvl1pPr algn="l">
              <a:defRPr sz="3200" b="1" i="0">
                <a:solidFill>
                  <a:srgbClr val="002F6C"/>
                </a:solidFill>
                <a:latin typeface="Arial Bold"/>
                <a:cs typeface="Arial Bold"/>
              </a:defRPr>
            </a:lvl1pPr>
          </a:lstStyle>
          <a:p>
            <a:r>
              <a:rPr lang="en-GB" dirty="0"/>
              <a:t>Title: Click here</a:t>
            </a:r>
            <a:endParaRPr lang="en-US" dirty="0"/>
          </a:p>
        </p:txBody>
      </p:sp>
      <p:sp>
        <p:nvSpPr>
          <p:cNvPr id="3" name="Subtitle 2"/>
          <p:cNvSpPr>
            <a:spLocks noGrp="1"/>
          </p:cNvSpPr>
          <p:nvPr>
            <p:ph type="subTitle" idx="1" hasCustomPrompt="1"/>
          </p:nvPr>
        </p:nvSpPr>
        <p:spPr>
          <a:xfrm>
            <a:off x="685800" y="3600452"/>
            <a:ext cx="7086600" cy="930741"/>
          </a:xfrm>
          <a:prstGeom prst="rect">
            <a:avLst/>
          </a:prstGeom>
        </p:spPr>
        <p:txBody>
          <a:bodyPr/>
          <a:lstStyle>
            <a:lvl1pPr marL="0" indent="0" algn="l">
              <a:buNone/>
              <a:defRPr b="0">
                <a:solidFill>
                  <a:srgbClr val="002F6C"/>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 title: Click here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18636-D7E7-B24D-978F-8968D8F23767}" type="slidenum">
              <a:rPr lang="en-US" smtClean="0"/>
              <a:t>‹#›</a:t>
            </a:fld>
            <a:endParaRPr lang="en-US"/>
          </a:p>
        </p:txBody>
      </p:sp>
      <p:sp>
        <p:nvSpPr>
          <p:cNvPr id="8" name="Text Placeholder 7"/>
          <p:cNvSpPr>
            <a:spLocks noGrp="1"/>
          </p:cNvSpPr>
          <p:nvPr>
            <p:ph type="body" sz="quarter" idx="13" hasCustomPrompt="1"/>
          </p:nvPr>
        </p:nvSpPr>
        <p:spPr>
          <a:xfrm>
            <a:off x="685801" y="4595551"/>
            <a:ext cx="4752975" cy="620183"/>
          </a:xfrm>
          <a:prstGeom prst="rect">
            <a:avLst/>
          </a:prstGeom>
        </p:spPr>
        <p:txBody>
          <a:bodyPr vert="horz"/>
          <a:lstStyle>
            <a:lvl1pPr>
              <a:defRPr sz="2000" b="0"/>
            </a:lvl1pPr>
          </a:lstStyle>
          <a:p>
            <a:pPr lvl="0"/>
            <a:r>
              <a:rPr lang="en-US" dirty="0"/>
              <a:t>Date / Name</a:t>
            </a:r>
          </a:p>
        </p:txBody>
      </p:sp>
    </p:spTree>
    <p:extLst>
      <p:ext uri="{BB962C8B-B14F-4D97-AF65-F5344CB8AC3E}">
        <p14:creationId xmlns:p14="http://schemas.microsoft.com/office/powerpoint/2010/main" val="398323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ictur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662662"/>
            <a:ext cx="7772400" cy="831900"/>
          </a:xfrm>
          <a:prstGeom prst="rect">
            <a:avLst/>
          </a:prstGeom>
        </p:spPr>
        <p:txBody>
          <a:bodyPr/>
          <a:lstStyle>
            <a:lvl1pPr algn="l">
              <a:defRPr sz="3200" b="1" i="0">
                <a:solidFill>
                  <a:srgbClr val="002F6C"/>
                </a:solidFill>
                <a:latin typeface="Arial Bold"/>
                <a:cs typeface="Arial Bold"/>
              </a:defRPr>
            </a:lvl1pPr>
          </a:lstStyle>
          <a:p>
            <a:r>
              <a:rPr lang="en-GB" dirty="0"/>
              <a:t>Title: Click here</a:t>
            </a:r>
            <a:endParaRPr lang="en-US" dirty="0"/>
          </a:p>
        </p:txBody>
      </p:sp>
      <p:sp>
        <p:nvSpPr>
          <p:cNvPr id="3" name="Subtitle 2"/>
          <p:cNvSpPr>
            <a:spLocks noGrp="1"/>
          </p:cNvSpPr>
          <p:nvPr>
            <p:ph type="subTitle" idx="1" hasCustomPrompt="1"/>
          </p:nvPr>
        </p:nvSpPr>
        <p:spPr>
          <a:xfrm>
            <a:off x="685800" y="3600452"/>
            <a:ext cx="7086600" cy="930741"/>
          </a:xfrm>
          <a:prstGeom prst="rect">
            <a:avLst/>
          </a:prstGeom>
        </p:spPr>
        <p:txBody>
          <a:bodyPr/>
          <a:lstStyle>
            <a:lvl1pPr marL="0" indent="0" algn="l">
              <a:buNone/>
              <a:defRPr b="0">
                <a:solidFill>
                  <a:srgbClr val="002F6C"/>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 title: Click here</a:t>
            </a:r>
            <a:endParaRPr lang="en-US" dirty="0"/>
          </a:p>
        </p:txBody>
      </p:sp>
      <p:sp>
        <p:nvSpPr>
          <p:cNvPr id="8" name="Text Placeholder 7"/>
          <p:cNvSpPr>
            <a:spLocks noGrp="1"/>
          </p:cNvSpPr>
          <p:nvPr>
            <p:ph type="body" sz="quarter" idx="13" hasCustomPrompt="1"/>
          </p:nvPr>
        </p:nvSpPr>
        <p:spPr>
          <a:xfrm>
            <a:off x="685801" y="4595551"/>
            <a:ext cx="4752975" cy="620183"/>
          </a:xfrm>
          <a:prstGeom prst="rect">
            <a:avLst/>
          </a:prstGeom>
        </p:spPr>
        <p:txBody>
          <a:bodyPr vert="horz"/>
          <a:lstStyle>
            <a:lvl1pPr marL="0" indent="0">
              <a:buFontTx/>
              <a:buNone/>
              <a:defRPr sz="2000" b="0">
                <a:solidFill>
                  <a:srgbClr val="002F6C"/>
                </a:solidFill>
                <a:latin typeface="Arial"/>
                <a:cs typeface="Arial"/>
              </a:defRPr>
            </a:lvl1pPr>
          </a:lstStyle>
          <a:p>
            <a:pPr lvl="0"/>
            <a:r>
              <a:rPr lang="en-US" dirty="0"/>
              <a:t>Date / Name</a:t>
            </a:r>
          </a:p>
        </p:txBody>
      </p:sp>
      <p:sp>
        <p:nvSpPr>
          <p:cNvPr id="11" name="Picture Placeholder 10"/>
          <p:cNvSpPr>
            <a:spLocks noGrp="1"/>
          </p:cNvSpPr>
          <p:nvPr>
            <p:ph type="pic" sz="quarter" idx="14"/>
          </p:nvPr>
        </p:nvSpPr>
        <p:spPr>
          <a:xfrm>
            <a:off x="361950" y="304801"/>
            <a:ext cx="8502650" cy="6180667"/>
          </a:xfrm>
          <a:prstGeom prst="rect">
            <a:avLst/>
          </a:prstGeom>
        </p:spPr>
        <p:txBody>
          <a:bodyPr vert="horz"/>
          <a:lstStyle/>
          <a:p>
            <a:r>
              <a:rPr lang="en-US"/>
              <a:t>Click icon to add picture</a:t>
            </a:r>
          </a:p>
        </p:txBody>
      </p:sp>
    </p:spTree>
    <p:extLst>
      <p:ext uri="{BB962C8B-B14F-4D97-AF65-F5344CB8AC3E}">
        <p14:creationId xmlns:p14="http://schemas.microsoft.com/office/powerpoint/2010/main" val="380972093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ody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5F18636-D7E7-B24D-978F-8968D8F23767}" type="slidenum">
              <a:rPr lang="en-US" smtClean="0"/>
              <a:t>‹#›</a:t>
            </a:fld>
            <a:endParaRPr lang="en-US"/>
          </a:p>
        </p:txBody>
      </p:sp>
      <p:sp>
        <p:nvSpPr>
          <p:cNvPr id="11" name="Text Placeholder 10"/>
          <p:cNvSpPr>
            <a:spLocks noGrp="1"/>
          </p:cNvSpPr>
          <p:nvPr>
            <p:ph type="body" sz="quarter" idx="13" hasCustomPrompt="1"/>
          </p:nvPr>
        </p:nvSpPr>
        <p:spPr>
          <a:xfrm>
            <a:off x="666750" y="1572460"/>
            <a:ext cx="8020050" cy="766272"/>
          </a:xfrm>
          <a:prstGeom prst="rect">
            <a:avLst/>
          </a:prstGeom>
        </p:spPr>
        <p:txBody>
          <a:bodyPr vert="horz"/>
          <a:lstStyle>
            <a:lvl1pPr>
              <a:defRPr sz="2400"/>
            </a:lvl1pPr>
          </a:lstStyle>
          <a:p>
            <a:pPr lvl="0"/>
            <a:r>
              <a:rPr lang="en-US" dirty="0"/>
              <a:t>Click to edit Master text styles</a:t>
            </a:r>
          </a:p>
        </p:txBody>
      </p:sp>
      <p:sp>
        <p:nvSpPr>
          <p:cNvPr id="14" name="Text Placeholder 13"/>
          <p:cNvSpPr>
            <a:spLocks noGrp="1"/>
          </p:cNvSpPr>
          <p:nvPr>
            <p:ph type="body" sz="quarter" idx="14" hasCustomPrompt="1"/>
          </p:nvPr>
        </p:nvSpPr>
        <p:spPr>
          <a:xfrm>
            <a:off x="666750" y="2446641"/>
            <a:ext cx="8020050" cy="2652184"/>
          </a:xfrm>
          <a:prstGeom prst="rect">
            <a:avLst/>
          </a:prstGeom>
        </p:spPr>
        <p:txBody>
          <a:bodyPr vert="horz"/>
          <a:lstStyle>
            <a:lvl1pPr marL="342900" indent="-342900">
              <a:buClr>
                <a:srgbClr val="002F6C"/>
              </a:buClr>
              <a:buFont typeface="Wingdings" charset="2"/>
              <a:buChar char="§"/>
              <a:defRPr sz="2000" b="0">
                <a:solidFill>
                  <a:schemeClr val="tx1"/>
                </a:solidFill>
                <a:latin typeface="Arial"/>
                <a:cs typeface="Arial"/>
              </a:defRPr>
            </a:lvl1pPr>
          </a:lstStyle>
          <a:p>
            <a:pPr lvl="0"/>
            <a:r>
              <a:rPr lang="en-US" dirty="0"/>
              <a:t>Click to edit Master text styles</a:t>
            </a:r>
          </a:p>
        </p:txBody>
      </p:sp>
      <p:cxnSp>
        <p:nvCxnSpPr>
          <p:cNvPr id="16" name="Straight Connector 15"/>
          <p:cNvCxnSpPr/>
          <p:nvPr userDrawn="1"/>
        </p:nvCxnSpPr>
        <p:spPr>
          <a:xfrm>
            <a:off x="0" y="6356351"/>
            <a:ext cx="9144000" cy="0"/>
          </a:xfrm>
          <a:prstGeom prst="line">
            <a:avLst/>
          </a:prstGeom>
          <a:ln w="12700" cmpd="sng">
            <a:solidFill>
              <a:srgbClr val="002F6C"/>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5"/>
          </p:nvPr>
        </p:nvSpPr>
        <p:spPr>
          <a:xfrm>
            <a:off x="666750" y="6440742"/>
            <a:ext cx="3814193" cy="372533"/>
          </a:xfrm>
          <a:prstGeom prst="rect">
            <a:avLst/>
          </a:prstGeom>
        </p:spPr>
        <p:txBody>
          <a:bodyPr vert="horz"/>
          <a:lstStyle>
            <a:lvl1pPr>
              <a:defRPr sz="1050" b="0" baseline="0">
                <a:solidFill>
                  <a:srgbClr val="000000"/>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310238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text with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5F18636-D7E7-B24D-978F-8968D8F23767}" type="slidenum">
              <a:rPr lang="en-US" smtClean="0"/>
              <a:t>‹#›</a:t>
            </a:fld>
            <a:endParaRPr lang="en-US"/>
          </a:p>
        </p:txBody>
      </p:sp>
      <p:sp>
        <p:nvSpPr>
          <p:cNvPr id="11" name="Text Placeholder 10"/>
          <p:cNvSpPr>
            <a:spLocks noGrp="1"/>
          </p:cNvSpPr>
          <p:nvPr>
            <p:ph type="body" sz="quarter" idx="13"/>
          </p:nvPr>
        </p:nvSpPr>
        <p:spPr>
          <a:xfrm>
            <a:off x="666750" y="1572460"/>
            <a:ext cx="3562350" cy="766272"/>
          </a:xfrm>
          <a:prstGeom prst="rect">
            <a:avLst/>
          </a:prstGeom>
        </p:spPr>
        <p:txBody>
          <a:bodyPr vert="horz"/>
          <a:lstStyle>
            <a:lvl1pPr>
              <a:defRPr sz="2400"/>
            </a:lvl1pPr>
          </a:lstStyle>
          <a:p>
            <a:pPr lvl="0"/>
            <a:r>
              <a:rPr lang="en-US"/>
              <a:t>Click to edit Master text styles</a:t>
            </a:r>
          </a:p>
        </p:txBody>
      </p:sp>
      <p:sp>
        <p:nvSpPr>
          <p:cNvPr id="14" name="Text Placeholder 13"/>
          <p:cNvSpPr>
            <a:spLocks noGrp="1"/>
          </p:cNvSpPr>
          <p:nvPr>
            <p:ph type="body" sz="quarter" idx="14"/>
          </p:nvPr>
        </p:nvSpPr>
        <p:spPr>
          <a:xfrm>
            <a:off x="666750" y="2522841"/>
            <a:ext cx="3562350" cy="3522360"/>
          </a:xfrm>
          <a:prstGeom prst="rect">
            <a:avLst/>
          </a:prstGeom>
        </p:spPr>
        <p:txBody>
          <a:bodyPr vert="horz"/>
          <a:lstStyle>
            <a:lvl1pPr marL="342900" indent="-342900">
              <a:buClr>
                <a:srgbClr val="002F6C"/>
              </a:buClr>
              <a:buFont typeface="Wingdings" charset="2"/>
              <a:buChar char="§"/>
              <a:defRPr sz="2000" b="0">
                <a:solidFill>
                  <a:schemeClr val="tx1"/>
                </a:solidFill>
                <a:latin typeface="Arial"/>
                <a:cs typeface="Arial"/>
              </a:defRPr>
            </a:lvl1pPr>
          </a:lstStyle>
          <a:p>
            <a:pPr lvl="0"/>
            <a:r>
              <a:rPr lang="en-US"/>
              <a:t>Click to edit Master text styles</a:t>
            </a:r>
          </a:p>
        </p:txBody>
      </p:sp>
      <p:cxnSp>
        <p:nvCxnSpPr>
          <p:cNvPr id="16" name="Straight Connector 15"/>
          <p:cNvCxnSpPr/>
          <p:nvPr userDrawn="1"/>
        </p:nvCxnSpPr>
        <p:spPr>
          <a:xfrm>
            <a:off x="0" y="6356351"/>
            <a:ext cx="9144000" cy="0"/>
          </a:xfrm>
          <a:prstGeom prst="line">
            <a:avLst/>
          </a:prstGeom>
          <a:ln w="12700" cmpd="sng">
            <a:solidFill>
              <a:srgbClr val="002F6C"/>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5"/>
          </p:nvPr>
        </p:nvSpPr>
        <p:spPr>
          <a:xfrm>
            <a:off x="666750" y="6440742"/>
            <a:ext cx="3814193" cy="372533"/>
          </a:xfrm>
          <a:prstGeom prst="rect">
            <a:avLst/>
          </a:prstGeom>
        </p:spPr>
        <p:txBody>
          <a:bodyPr vert="horz"/>
          <a:lstStyle>
            <a:lvl1pPr>
              <a:defRPr sz="1050" b="0" baseline="0">
                <a:solidFill>
                  <a:srgbClr val="000000"/>
                </a:solidFill>
                <a:latin typeface="Arial"/>
                <a:cs typeface="Arial"/>
              </a:defRPr>
            </a:lvl1pPr>
          </a:lstStyle>
          <a:p>
            <a:pPr lvl="0"/>
            <a:r>
              <a:rPr lang="en-US"/>
              <a:t>Click to edit Master text styles</a:t>
            </a:r>
          </a:p>
        </p:txBody>
      </p:sp>
      <p:sp>
        <p:nvSpPr>
          <p:cNvPr id="3" name="Picture Placeholder 2"/>
          <p:cNvSpPr>
            <a:spLocks noGrp="1"/>
          </p:cNvSpPr>
          <p:nvPr>
            <p:ph type="pic" sz="quarter" idx="16"/>
          </p:nvPr>
        </p:nvSpPr>
        <p:spPr>
          <a:xfrm>
            <a:off x="4432300" y="1572685"/>
            <a:ext cx="4495800" cy="4472516"/>
          </a:xfrm>
          <a:prstGeom prst="rect">
            <a:avLst/>
          </a:prstGeom>
        </p:spPr>
        <p:txBody>
          <a:bodyPr vert="horz"/>
          <a:lstStyle>
            <a:lvl1pPr>
              <a:defRPr sz="1800"/>
            </a:lvl1pPr>
          </a:lstStyle>
          <a:p>
            <a:r>
              <a:rPr lang="en-US"/>
              <a:t>Click icon to add picture</a:t>
            </a:r>
            <a:endParaRPr lang="en-US" dirty="0"/>
          </a:p>
        </p:txBody>
      </p:sp>
    </p:spTree>
    <p:extLst>
      <p:ext uri="{BB962C8B-B14F-4D97-AF65-F5344CB8AC3E}">
        <p14:creationId xmlns:p14="http://schemas.microsoft.com/office/powerpoint/2010/main" val="2953035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title slid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831995"/>
            <a:ext cx="7772400" cy="831900"/>
          </a:xfrm>
          <a:prstGeom prst="rect">
            <a:avLst/>
          </a:prstGeom>
        </p:spPr>
        <p:txBody>
          <a:bodyPr/>
          <a:lstStyle>
            <a:lvl1pPr algn="l">
              <a:defRPr sz="3200" b="1" i="0">
                <a:solidFill>
                  <a:schemeClr val="tx1"/>
                </a:solidFill>
                <a:latin typeface="Arial Bold"/>
                <a:cs typeface="Arial Bold"/>
              </a:defRPr>
            </a:lvl1pPr>
          </a:lstStyle>
          <a:p>
            <a:r>
              <a:rPr lang="en-GB" dirty="0"/>
              <a:t>Title: Click here</a:t>
            </a:r>
            <a:endParaRPr lang="en-US" dirty="0"/>
          </a:p>
        </p:txBody>
      </p:sp>
      <p:sp>
        <p:nvSpPr>
          <p:cNvPr id="3" name="Subtitle 2"/>
          <p:cNvSpPr>
            <a:spLocks noGrp="1"/>
          </p:cNvSpPr>
          <p:nvPr>
            <p:ph type="subTitle" idx="1" hasCustomPrompt="1"/>
          </p:nvPr>
        </p:nvSpPr>
        <p:spPr>
          <a:xfrm>
            <a:off x="685800" y="3600452"/>
            <a:ext cx="7086600" cy="930741"/>
          </a:xfrm>
          <a:prstGeom prst="rect">
            <a:avLst/>
          </a:prstGeom>
        </p:spPr>
        <p:txBody>
          <a:bodyPr/>
          <a:lstStyle>
            <a:lvl1pPr marL="0" indent="0" algn="l">
              <a:buNone/>
              <a:defRPr b="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 title: Click here</a:t>
            </a:r>
            <a:endParaRPr lang="en-US" dirty="0"/>
          </a:p>
        </p:txBody>
      </p:sp>
      <p:sp>
        <p:nvSpPr>
          <p:cNvPr id="8" name="Text Placeholder 7"/>
          <p:cNvSpPr>
            <a:spLocks noGrp="1"/>
          </p:cNvSpPr>
          <p:nvPr>
            <p:ph type="body" sz="quarter" idx="13" hasCustomPrompt="1"/>
          </p:nvPr>
        </p:nvSpPr>
        <p:spPr>
          <a:xfrm>
            <a:off x="685801" y="4595551"/>
            <a:ext cx="4752975" cy="620183"/>
          </a:xfrm>
          <a:prstGeom prst="rect">
            <a:avLst/>
          </a:prstGeom>
        </p:spPr>
        <p:txBody>
          <a:bodyPr vert="horz"/>
          <a:lstStyle>
            <a:lvl1pPr marL="0" indent="0">
              <a:buFontTx/>
              <a:buNone/>
              <a:defRPr sz="2000" b="0">
                <a:latin typeface="Arial"/>
                <a:cs typeface="Arial"/>
              </a:defRPr>
            </a:lvl1pPr>
          </a:lstStyle>
          <a:p>
            <a:pPr lvl="0"/>
            <a:r>
              <a:rPr lang="en-US" dirty="0"/>
              <a:t>Date / Name</a:t>
            </a:r>
          </a:p>
        </p:txBody>
      </p:sp>
      <p:pic>
        <p:nvPicPr>
          <p:cNvPr id="4" name="Picture 3" descr="StG_W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78650" y="459138"/>
            <a:ext cx="1634417" cy="937862"/>
          </a:xfrm>
          <a:prstGeom prst="rect">
            <a:avLst/>
          </a:prstGeom>
        </p:spPr>
      </p:pic>
    </p:spTree>
    <p:extLst>
      <p:ext uri="{BB962C8B-B14F-4D97-AF65-F5344CB8AC3E}">
        <p14:creationId xmlns:p14="http://schemas.microsoft.com/office/powerpoint/2010/main" val="4106632972"/>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65EE8-E9ED-41C4-AD15-6B9563F300A3}"/>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C46370-8AA0-4489-8F5F-E38668454AB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7726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divider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3387488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en divider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462386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rgundy divider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6948673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8BD38-D03E-C541-9923-BDDC40D861C2}" type="datetimeFigureOut">
              <a:rPr lang="en-US" smtClean="0"/>
              <a:t>12/13/2021</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F18636-D7E7-B24D-978F-8968D8F23767}" type="slidenum">
              <a:rPr lang="en-US" smtClean="0"/>
              <a:t>‹#›</a:t>
            </a:fld>
            <a:endParaRPr lang="en-US"/>
          </a:p>
        </p:txBody>
      </p:sp>
      <p:pic>
        <p:nvPicPr>
          <p:cNvPr id="2" name="Picture 1" descr="RGB.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8600" y="285750"/>
            <a:ext cx="2108200" cy="990600"/>
          </a:xfrm>
          <a:prstGeom prst="rect">
            <a:avLst/>
          </a:prstGeom>
        </p:spPr>
      </p:pic>
    </p:spTree>
    <p:extLst>
      <p:ext uri="{BB962C8B-B14F-4D97-AF65-F5344CB8AC3E}">
        <p14:creationId xmlns:p14="http://schemas.microsoft.com/office/powerpoint/2010/main" val="4135904878"/>
      </p:ext>
    </p:extLst>
  </p:cSld>
  <p:clrMap bg1="lt1" tx1="dk1" bg2="lt2" tx2="dk2" accent1="accent1" accent2="accent2" accent3="accent3" accent4="accent4" accent5="accent5" accent6="accent6" hlink="hlink" folHlink="folHlink"/>
  <p:sldLayoutIdLst>
    <p:sldLayoutId id="2147483666" r:id="rId1"/>
    <p:sldLayoutId id="2147483705" r:id="rId2"/>
    <p:sldLayoutId id="2147483686" r:id="rId3"/>
    <p:sldLayoutId id="2147483689"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Tx/>
        <a:buNone/>
        <a:defRPr sz="3200" b="1" i="0" kern="1200">
          <a:solidFill>
            <a:srgbClr val="002F6C"/>
          </a:solidFill>
          <a:latin typeface="Arial Bold"/>
          <a:ea typeface="+mn-ea"/>
          <a:cs typeface="Arial Bol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374666"/>
      </p:ext>
    </p:extLst>
  </p:cSld>
  <p:clrMap bg1="lt1" tx1="dk1" bg2="lt2" tx2="dk2" accent1="accent1" accent2="accent2" accent3="accent3" accent4="accent4" accent5="accent5" accent6="accent6" hlink="hlink" folHlink="folHlink"/>
  <p:sldLayoutIdLst>
    <p:sldLayoutId id="214748370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G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962" y="376537"/>
            <a:ext cx="1631988" cy="1022451"/>
          </a:xfrm>
          <a:prstGeom prst="rect">
            <a:avLst/>
          </a:prstGeom>
        </p:spPr>
      </p:pic>
    </p:spTree>
    <p:extLst>
      <p:ext uri="{BB962C8B-B14F-4D97-AF65-F5344CB8AC3E}">
        <p14:creationId xmlns:p14="http://schemas.microsoft.com/office/powerpoint/2010/main" val="3827841442"/>
      </p:ext>
    </p:extLst>
  </p:cSld>
  <p:clrMap bg1="lt1" tx1="dk1" bg2="lt2" tx2="dk2" accent1="accent1" accent2="accent2" accent3="accent3" accent4="accent4" accent5="accent5" accent6="accent6" hlink="hlink" folHlink="folHlink"/>
  <p:sldLayoutIdLst>
    <p:sldLayoutId id="214748370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002F6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1871494568"/>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457200" rtl="0" eaLnBrk="1" latinLnBrk="0" hangingPunct="1">
        <a:spcBef>
          <a:spcPct val="0"/>
        </a:spcBef>
        <a:buNone/>
        <a:defRPr sz="2400" b="1" i="0" kern="1200">
          <a:solidFill>
            <a:schemeClr val="bg1"/>
          </a:solidFill>
          <a:latin typeface="Arial Bold"/>
          <a:ea typeface="+mj-ea"/>
          <a:cs typeface="Arial Bol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00B37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3225799174"/>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457200" rtl="0" eaLnBrk="1" latinLnBrk="0" hangingPunct="1">
        <a:spcBef>
          <a:spcPct val="0"/>
        </a:spcBef>
        <a:buNone/>
        <a:defRPr sz="2400" b="1" i="0" kern="1200">
          <a:solidFill>
            <a:schemeClr val="bg1"/>
          </a:solidFill>
          <a:latin typeface="Arial Bold"/>
          <a:ea typeface="+mj-ea"/>
          <a:cs typeface="Arial Bol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7C285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0905136"/>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457200" rtl="0" eaLnBrk="1" latinLnBrk="0" hangingPunct="1">
        <a:spcBef>
          <a:spcPct val="0"/>
        </a:spcBef>
        <a:buNone/>
        <a:defRPr sz="2400" b="1" i="0" kern="1200">
          <a:solidFill>
            <a:schemeClr val="bg1"/>
          </a:solidFill>
          <a:latin typeface="Arial Bold"/>
          <a:ea typeface="+mj-ea"/>
          <a:cs typeface="Arial Bol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lstStyle/>
          <a:p>
            <a:r>
              <a:rPr lang="en-US" dirty="0"/>
              <a:t>USS Valuation 2020/Consultation and Employer Proposal</a:t>
            </a:r>
          </a:p>
        </p:txBody>
      </p:sp>
      <p:sp>
        <p:nvSpPr>
          <p:cNvPr id="4" name="Text Placeholder 3"/>
          <p:cNvSpPr>
            <a:spLocks noGrp="1"/>
          </p:cNvSpPr>
          <p:nvPr>
            <p:ph type="body" sz="quarter" idx="13"/>
          </p:nvPr>
        </p:nvSpPr>
        <p:spPr>
          <a:xfrm>
            <a:off x="685801" y="4595551"/>
            <a:ext cx="5706290" cy="620183"/>
          </a:xfrm>
        </p:spPr>
        <p:txBody>
          <a:bodyPr vert="horz" anchor="t"/>
          <a:lstStyle/>
          <a:p>
            <a:r>
              <a:rPr lang="en-US" dirty="0"/>
              <a:t>13 December 2021</a:t>
            </a:r>
          </a:p>
          <a:p>
            <a:r>
              <a:rPr lang="en-US" dirty="0"/>
              <a:t>Cara Wright, Payroll &amp; Pensions Manager</a:t>
            </a:r>
          </a:p>
          <a:p>
            <a:r>
              <a:rPr lang="en-US" dirty="0"/>
              <a:t>Susan McPheat, Director of Finance</a:t>
            </a:r>
          </a:p>
          <a:p>
            <a:r>
              <a:rPr lang="en-US" dirty="0"/>
              <a:t>Jenny Winters, Director of HR&amp;OD</a:t>
            </a:r>
          </a:p>
        </p:txBody>
      </p:sp>
    </p:spTree>
    <p:extLst>
      <p:ext uri="{BB962C8B-B14F-4D97-AF65-F5344CB8AC3E}">
        <p14:creationId xmlns:p14="http://schemas.microsoft.com/office/powerpoint/2010/main" val="1251570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62AAE3-036F-41CB-AD87-C347F12D2F30}"/>
              </a:ext>
            </a:extLst>
          </p:cNvPr>
          <p:cNvSpPr>
            <a:spLocks noGrp="1"/>
          </p:cNvSpPr>
          <p:nvPr>
            <p:ph type="body" sz="quarter" idx="13"/>
          </p:nvPr>
        </p:nvSpPr>
        <p:spPr/>
        <p:txBody>
          <a:bodyPr/>
          <a:lstStyle/>
          <a:p>
            <a:endParaRPr lang="en-GB"/>
          </a:p>
        </p:txBody>
      </p:sp>
      <p:sp>
        <p:nvSpPr>
          <p:cNvPr id="3" name="Text Placeholder 2">
            <a:extLst>
              <a:ext uri="{FF2B5EF4-FFF2-40B4-BE49-F238E27FC236}">
                <a16:creationId xmlns:a16="http://schemas.microsoft.com/office/drawing/2014/main" id="{DC717A26-2494-4919-995B-94A10875F8ED}"/>
              </a:ext>
            </a:extLst>
          </p:cNvPr>
          <p:cNvSpPr>
            <a:spLocks noGrp="1"/>
          </p:cNvSpPr>
          <p:nvPr>
            <p:ph type="body" sz="quarter" idx="14"/>
          </p:nvPr>
        </p:nvSpPr>
        <p:spPr/>
        <p:txBody>
          <a:bodyPr/>
          <a:lstStyle/>
          <a:p>
            <a:endParaRPr lang="en-GB"/>
          </a:p>
        </p:txBody>
      </p:sp>
      <p:sp>
        <p:nvSpPr>
          <p:cNvPr id="4" name="Text Placeholder 3">
            <a:extLst>
              <a:ext uri="{FF2B5EF4-FFF2-40B4-BE49-F238E27FC236}">
                <a16:creationId xmlns:a16="http://schemas.microsoft.com/office/drawing/2014/main" id="{4E6E2733-FF66-4511-8AD8-2F31B9DC1D73}"/>
              </a:ext>
            </a:extLst>
          </p:cNvPr>
          <p:cNvSpPr>
            <a:spLocks noGrp="1"/>
          </p:cNvSpPr>
          <p:nvPr>
            <p:ph type="body" sz="quarter" idx="15"/>
          </p:nvPr>
        </p:nvSpPr>
        <p:spPr/>
        <p:txBody>
          <a:bodyPr/>
          <a:lstStyle/>
          <a:p>
            <a:endParaRPr lang="en-GB"/>
          </a:p>
        </p:txBody>
      </p:sp>
      <p:pic>
        <p:nvPicPr>
          <p:cNvPr id="5" name="Content Placeholder 6" descr="Graphical user interface, text&#10;&#10;Description automatically generated">
            <a:extLst>
              <a:ext uri="{FF2B5EF4-FFF2-40B4-BE49-F238E27FC236}">
                <a16:creationId xmlns:a16="http://schemas.microsoft.com/office/drawing/2014/main" id="{947ADC1F-A3E4-46B4-A82A-2F3BD919826F}"/>
              </a:ext>
            </a:extLst>
          </p:cNvPr>
          <p:cNvPicPr>
            <a:picLocks noChangeAspect="1"/>
          </p:cNvPicPr>
          <p:nvPr/>
        </p:nvPicPr>
        <p:blipFill rotWithShape="1">
          <a:blip r:embed="rId3">
            <a:extLst>
              <a:ext uri="{28A0092B-C50C-407E-A947-70E740481C1C}">
                <a14:useLocalDpi xmlns:a14="http://schemas.microsoft.com/office/drawing/2010/main" val="0"/>
              </a:ext>
            </a:extLst>
          </a:blip>
          <a:srcRect l="6396" r="10680"/>
          <a:stretch/>
        </p:blipFill>
        <p:spPr>
          <a:xfrm>
            <a:off x="666750" y="1572461"/>
            <a:ext cx="8020050" cy="4081364"/>
          </a:xfrm>
          <a:prstGeom prst="rect">
            <a:avLst/>
          </a:prstGeom>
        </p:spPr>
      </p:pic>
    </p:spTree>
    <p:extLst>
      <p:ext uri="{BB962C8B-B14F-4D97-AF65-F5344CB8AC3E}">
        <p14:creationId xmlns:p14="http://schemas.microsoft.com/office/powerpoint/2010/main" val="1645481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ACB184-5022-486F-88AC-12E654EFBD5A}"/>
              </a:ext>
            </a:extLst>
          </p:cNvPr>
          <p:cNvSpPr>
            <a:spLocks noGrp="1"/>
          </p:cNvSpPr>
          <p:nvPr>
            <p:ph type="body" sz="quarter" idx="13"/>
          </p:nvPr>
        </p:nvSpPr>
        <p:spPr/>
        <p:txBody>
          <a:bodyPr/>
          <a:lstStyle/>
          <a:p>
            <a:pPr algn="ctr"/>
            <a:r>
              <a:rPr lang="en-GB" dirty="0"/>
              <a:t>October 2021 Rates</a:t>
            </a:r>
          </a:p>
        </p:txBody>
      </p:sp>
      <p:sp>
        <p:nvSpPr>
          <p:cNvPr id="3" name="Text Placeholder 2">
            <a:extLst>
              <a:ext uri="{FF2B5EF4-FFF2-40B4-BE49-F238E27FC236}">
                <a16:creationId xmlns:a16="http://schemas.microsoft.com/office/drawing/2014/main" id="{38A36D55-8B71-4949-B4E7-413378745FFB}"/>
              </a:ext>
            </a:extLst>
          </p:cNvPr>
          <p:cNvSpPr>
            <a:spLocks noGrp="1"/>
          </p:cNvSpPr>
          <p:nvPr>
            <p:ph type="body" sz="quarter" idx="14"/>
          </p:nvPr>
        </p:nvSpPr>
        <p:spPr/>
        <p:txBody>
          <a:bodyPr/>
          <a:lstStyle/>
          <a:p>
            <a:endParaRPr lang="en-GB" dirty="0"/>
          </a:p>
        </p:txBody>
      </p:sp>
      <p:sp>
        <p:nvSpPr>
          <p:cNvPr id="4" name="Text Placeholder 3">
            <a:extLst>
              <a:ext uri="{FF2B5EF4-FFF2-40B4-BE49-F238E27FC236}">
                <a16:creationId xmlns:a16="http://schemas.microsoft.com/office/drawing/2014/main" id="{B1BA61DF-9C9F-430B-9D54-96587B0E0551}"/>
              </a:ext>
            </a:extLst>
          </p:cNvPr>
          <p:cNvSpPr>
            <a:spLocks noGrp="1"/>
          </p:cNvSpPr>
          <p:nvPr>
            <p:ph type="body" sz="quarter" idx="15"/>
          </p:nvPr>
        </p:nvSpPr>
        <p:spPr/>
        <p:txBody>
          <a:bodyPr/>
          <a:lstStyle/>
          <a:p>
            <a:endParaRPr lang="en-GB"/>
          </a:p>
        </p:txBody>
      </p:sp>
      <p:graphicFrame>
        <p:nvGraphicFramePr>
          <p:cNvPr id="6" name="Chart 5">
            <a:extLst>
              <a:ext uri="{FF2B5EF4-FFF2-40B4-BE49-F238E27FC236}">
                <a16:creationId xmlns:a16="http://schemas.microsoft.com/office/drawing/2014/main" id="{D53BFAB5-F269-467C-9F62-76C41C60DF9C}"/>
              </a:ext>
            </a:extLst>
          </p:cNvPr>
          <p:cNvGraphicFramePr>
            <a:graphicFrameLocks/>
          </p:cNvGraphicFramePr>
          <p:nvPr>
            <p:extLst>
              <p:ext uri="{D42A27DB-BD31-4B8C-83A1-F6EECF244321}">
                <p14:modId xmlns:p14="http://schemas.microsoft.com/office/powerpoint/2010/main" val="1989006446"/>
              </p:ext>
            </p:extLst>
          </p:nvPr>
        </p:nvGraphicFramePr>
        <p:xfrm>
          <a:off x="666750" y="2446639"/>
          <a:ext cx="8020050" cy="35549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8297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403F21-72DE-4690-A902-8BFCA4C1BB10}"/>
              </a:ext>
            </a:extLst>
          </p:cNvPr>
          <p:cNvSpPr>
            <a:spLocks noGrp="1"/>
          </p:cNvSpPr>
          <p:nvPr>
            <p:ph type="body" sz="quarter" idx="13"/>
          </p:nvPr>
        </p:nvSpPr>
        <p:spPr/>
        <p:txBody>
          <a:bodyPr/>
          <a:lstStyle/>
          <a:p>
            <a:r>
              <a:rPr lang="en-GB" dirty="0"/>
              <a:t>Employers’ objectives</a:t>
            </a:r>
          </a:p>
        </p:txBody>
      </p:sp>
      <p:sp>
        <p:nvSpPr>
          <p:cNvPr id="3" name="Text Placeholder 2">
            <a:extLst>
              <a:ext uri="{FF2B5EF4-FFF2-40B4-BE49-F238E27FC236}">
                <a16:creationId xmlns:a16="http://schemas.microsoft.com/office/drawing/2014/main" id="{BF3747B8-D539-4212-A75E-0FFA4F6F9EF7}"/>
              </a:ext>
            </a:extLst>
          </p:cNvPr>
          <p:cNvSpPr>
            <a:spLocks noGrp="1"/>
          </p:cNvSpPr>
          <p:nvPr>
            <p:ph type="body" sz="quarter" idx="14"/>
          </p:nvPr>
        </p:nvSpPr>
        <p:spPr>
          <a:xfrm>
            <a:off x="666750" y="2606389"/>
            <a:ext cx="8020050" cy="2652184"/>
          </a:xfrm>
        </p:spPr>
        <p:txBody>
          <a:bodyPr/>
          <a:lstStyle/>
          <a:p>
            <a:pPr lvl="0">
              <a:spcBef>
                <a:spcPts val="800"/>
              </a:spcBef>
              <a:buFont typeface="+mj-lt"/>
              <a:buAutoNum type="arabicPeriod"/>
            </a:pPr>
            <a:r>
              <a:rPr lang="en-GB" sz="1600" dirty="0">
                <a:latin typeface="Arial" panose="020B0604020202020204" pitchFamily="34" charset="0"/>
                <a:ea typeface="Calibri" panose="020F0502020204030204" pitchFamily="34" charset="0"/>
              </a:rPr>
              <a:t>A valuable pension scheme for staff including a defined benefit element.</a:t>
            </a:r>
          </a:p>
          <a:p>
            <a:pPr lvl="0">
              <a:spcBef>
                <a:spcPts val="800"/>
              </a:spcBef>
              <a:buFont typeface="+mj-lt"/>
              <a:buAutoNum type="arabicPeriod"/>
            </a:pPr>
            <a:endParaRPr lang="en-GB" sz="1600" dirty="0">
              <a:latin typeface="Calibri" panose="020F0502020204030204" pitchFamily="34" charset="0"/>
              <a:ea typeface="Calibri" panose="020F0502020204030204" pitchFamily="34" charset="0"/>
            </a:endParaRPr>
          </a:p>
          <a:p>
            <a:pPr lvl="0">
              <a:spcBef>
                <a:spcPts val="800"/>
              </a:spcBef>
              <a:buFont typeface="+mj-lt"/>
              <a:buAutoNum type="arabicPeriod"/>
            </a:pPr>
            <a:r>
              <a:rPr lang="en-GB" sz="1600" dirty="0">
                <a:latin typeface="Arial" panose="020B0604020202020204" pitchFamily="34" charset="0"/>
                <a:ea typeface="Calibri" panose="020F0502020204030204" pitchFamily="34" charset="0"/>
              </a:rPr>
              <a:t>Fair valuation assumptions, leading to fair pricing by the USS Trustee.</a:t>
            </a:r>
          </a:p>
          <a:p>
            <a:pPr lvl="0">
              <a:spcBef>
                <a:spcPts val="800"/>
              </a:spcBef>
              <a:buFont typeface="+mj-lt"/>
              <a:buAutoNum type="arabicPeriod"/>
            </a:pPr>
            <a:endParaRPr lang="en-GB" sz="1600" dirty="0">
              <a:latin typeface="Calibri" panose="020F0502020204030204" pitchFamily="34" charset="0"/>
              <a:ea typeface="Calibri" panose="020F0502020204030204" pitchFamily="34" charset="0"/>
            </a:endParaRPr>
          </a:p>
          <a:p>
            <a:pPr lvl="0">
              <a:spcBef>
                <a:spcPts val="800"/>
              </a:spcBef>
              <a:buFont typeface="+mj-lt"/>
              <a:buAutoNum type="arabicPeriod"/>
            </a:pPr>
            <a:r>
              <a:rPr lang="en-GB" sz="1600" dirty="0">
                <a:latin typeface="Arial" panose="020B0604020202020204" pitchFamily="34" charset="0"/>
                <a:ea typeface="Calibri" panose="020F0502020204030204" pitchFamily="34" charset="0"/>
              </a:rPr>
              <a:t>Affordable contributions levels for members and employers.</a:t>
            </a:r>
          </a:p>
          <a:p>
            <a:pPr lvl="0">
              <a:spcBef>
                <a:spcPts val="800"/>
              </a:spcBef>
              <a:buFont typeface="+mj-lt"/>
              <a:buAutoNum type="arabicPeriod"/>
            </a:pPr>
            <a:endParaRPr lang="en-GB" sz="1600" dirty="0">
              <a:latin typeface="Calibri" panose="020F0502020204030204" pitchFamily="34" charset="0"/>
              <a:ea typeface="Calibri" panose="020F0502020204030204" pitchFamily="34" charset="0"/>
            </a:endParaRPr>
          </a:p>
          <a:p>
            <a:pPr lvl="0">
              <a:spcBef>
                <a:spcPts val="800"/>
              </a:spcBef>
              <a:buFont typeface="+mj-lt"/>
              <a:buAutoNum type="arabicPeriod"/>
            </a:pPr>
            <a:r>
              <a:rPr lang="en-GB" sz="1600" dirty="0">
                <a:latin typeface="Arial" panose="020B0604020202020204" pitchFamily="34" charset="0"/>
                <a:ea typeface="Calibri" panose="020F0502020204030204" pitchFamily="34" charset="0"/>
              </a:rPr>
              <a:t>Reducing the number of people priced out of the scheme by introducing an optional low-cost entry route for members.</a:t>
            </a:r>
            <a:endParaRPr lang="en-GB" sz="1600" dirty="0">
              <a:latin typeface="Calibri" panose="020F0502020204030204" pitchFamily="34" charset="0"/>
              <a:ea typeface="Calibri" panose="020F0502020204030204" pitchFamily="34" charset="0"/>
            </a:endParaRPr>
          </a:p>
          <a:p>
            <a:endParaRPr lang="en-GB" dirty="0"/>
          </a:p>
        </p:txBody>
      </p:sp>
      <p:sp>
        <p:nvSpPr>
          <p:cNvPr id="4" name="Text Placeholder 3">
            <a:extLst>
              <a:ext uri="{FF2B5EF4-FFF2-40B4-BE49-F238E27FC236}">
                <a16:creationId xmlns:a16="http://schemas.microsoft.com/office/drawing/2014/main" id="{0BA564AA-8EE7-4C22-A0EA-4016EB9803B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1583840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6EF292-5544-4F2E-B2DF-C0B32D058ACE}"/>
              </a:ext>
            </a:extLst>
          </p:cNvPr>
          <p:cNvSpPr>
            <a:spLocks noGrp="1"/>
          </p:cNvSpPr>
          <p:nvPr>
            <p:ph type="body" sz="quarter" idx="13"/>
          </p:nvPr>
        </p:nvSpPr>
        <p:spPr/>
        <p:txBody>
          <a:bodyPr/>
          <a:lstStyle/>
          <a:p>
            <a:r>
              <a:rPr lang="en-GB" dirty="0"/>
              <a:t>UUK’s alternative path</a:t>
            </a:r>
          </a:p>
        </p:txBody>
      </p:sp>
      <p:sp>
        <p:nvSpPr>
          <p:cNvPr id="3" name="Text Placeholder 2">
            <a:extLst>
              <a:ext uri="{FF2B5EF4-FFF2-40B4-BE49-F238E27FC236}">
                <a16:creationId xmlns:a16="http://schemas.microsoft.com/office/drawing/2014/main" id="{FDD7D85B-CC1C-4119-A404-DBF748DB7540}"/>
              </a:ext>
            </a:extLst>
          </p:cNvPr>
          <p:cNvSpPr>
            <a:spLocks noGrp="1"/>
          </p:cNvSpPr>
          <p:nvPr>
            <p:ph type="body" sz="quarter" idx="14"/>
          </p:nvPr>
        </p:nvSpPr>
        <p:spPr>
          <a:xfrm>
            <a:off x="666750" y="2446641"/>
            <a:ext cx="8020050" cy="3554914"/>
          </a:xfrm>
        </p:spPr>
        <p:txBody>
          <a:bodyPr/>
          <a:lstStyle/>
          <a:p>
            <a:pPr>
              <a:lnSpc>
                <a:spcPct val="120000"/>
              </a:lnSpc>
              <a:spcBef>
                <a:spcPts val="0"/>
              </a:spcBef>
              <a:spcAft>
                <a:spcPts val="1200"/>
              </a:spcAft>
            </a:pPr>
            <a:r>
              <a:rPr lang="en-GB" sz="1400" dirty="0">
                <a:latin typeface="Arial" panose="020B0604020202020204" pitchFamily="34" charset="0"/>
                <a:ea typeface="Calibri" panose="020F0502020204030204" pitchFamily="34" charset="0"/>
                <a:cs typeface="Arial" panose="020B0604020202020204" pitchFamily="34" charset="0"/>
              </a:rPr>
              <a:t>Employers agreed to give even more valuable employer support measures to save the defined benefit part of the scheme – valued at around £1.3 billion per annum by the USS Trustee.</a:t>
            </a:r>
          </a:p>
          <a:p>
            <a:pPr>
              <a:lnSpc>
                <a:spcPct val="120000"/>
              </a:lnSpc>
              <a:spcBef>
                <a:spcPts val="0"/>
              </a:spcBef>
              <a:spcAft>
                <a:spcPts val="1200"/>
              </a:spcAft>
            </a:pPr>
            <a:r>
              <a:rPr lang="en-GB" sz="1400" dirty="0">
                <a:latin typeface="Arial" panose="020B0604020202020204" pitchFamily="34" charset="0"/>
                <a:ea typeface="Calibri" panose="020F0502020204030204" pitchFamily="34" charset="0"/>
                <a:cs typeface="Arial" panose="020B0604020202020204" pitchFamily="34" charset="0"/>
              </a:rPr>
              <a:t>Employer support for fully investigating the feasibility of conditional indexation, a major governance review of the scheme, and a new flexible cost option for scheme members.</a:t>
            </a:r>
          </a:p>
          <a:p>
            <a:pPr>
              <a:lnSpc>
                <a:spcPct val="120000"/>
              </a:lnSpc>
              <a:spcBef>
                <a:spcPts val="0"/>
              </a:spcBef>
              <a:spcAft>
                <a:spcPts val="1200"/>
              </a:spcAft>
            </a:pPr>
            <a:r>
              <a:rPr lang="en-GB" sz="1400" dirty="0">
                <a:latin typeface="Arial" panose="020B0604020202020204" pitchFamily="34" charset="0"/>
                <a:ea typeface="Calibri" panose="020F0502020204030204" pitchFamily="34" charset="0"/>
                <a:cs typeface="Arial" panose="020B0604020202020204" pitchFamily="34" charset="0"/>
              </a:rPr>
              <a:t>The scheme’s Joint Negotiating Committee (JNC) decided to adopt a UUK proposal for changes to benefits to tackle the rising costs, and the USS Trustee subsequently agreed to modify its approach to the valuation in line with these recommendations.  </a:t>
            </a:r>
          </a:p>
          <a:p>
            <a:pPr>
              <a:lnSpc>
                <a:spcPct val="120000"/>
              </a:lnSpc>
              <a:spcBef>
                <a:spcPts val="0"/>
              </a:spcBef>
              <a:spcAft>
                <a:spcPts val="1200"/>
              </a:spcAft>
            </a:pPr>
            <a:r>
              <a:rPr lang="en-GB" sz="1400" dirty="0">
                <a:latin typeface="Arial" panose="020B0604020202020204" pitchFamily="34" charset="0"/>
                <a:ea typeface="Calibri" panose="020F0502020204030204" pitchFamily="34" charset="0"/>
                <a:cs typeface="Arial" panose="020B0604020202020204" pitchFamily="34" charset="0"/>
              </a:rPr>
              <a:t>The Pensions Regulator is concerned that the UUK proposal could carry too much risk.</a:t>
            </a:r>
          </a:p>
          <a:p>
            <a:pPr>
              <a:lnSpc>
                <a:spcPct val="120000"/>
              </a:lnSpc>
              <a:spcBef>
                <a:spcPts val="0"/>
              </a:spcBef>
              <a:spcAft>
                <a:spcPts val="1200"/>
              </a:spcAft>
            </a:pPr>
            <a:r>
              <a:rPr lang="en-GB" sz="1400" dirty="0">
                <a:latin typeface="Arial" panose="020B0604020202020204" pitchFamily="34" charset="0"/>
                <a:ea typeface="Calibri" panose="020F0502020204030204" pitchFamily="34" charset="0"/>
                <a:cs typeface="Arial" panose="020B0604020202020204" pitchFamily="34" charset="0"/>
              </a:rPr>
              <a:t>Employers would be very willing to consider other feasible and affordable proposals from the UCU. </a:t>
            </a:r>
            <a:endParaRPr lang="en-GB" dirty="0"/>
          </a:p>
        </p:txBody>
      </p:sp>
      <p:sp>
        <p:nvSpPr>
          <p:cNvPr id="4" name="Text Placeholder 3">
            <a:extLst>
              <a:ext uri="{FF2B5EF4-FFF2-40B4-BE49-F238E27FC236}">
                <a16:creationId xmlns:a16="http://schemas.microsoft.com/office/drawing/2014/main" id="{A74CF294-F51D-4E2F-A10E-5AB0F2C225F8}"/>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935370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EFC1C1-3AAB-4F09-BD22-71ABF44BE954}"/>
              </a:ext>
            </a:extLst>
          </p:cNvPr>
          <p:cNvSpPr>
            <a:spLocks noGrp="1"/>
          </p:cNvSpPr>
          <p:nvPr>
            <p:ph type="body" sz="quarter" idx="14"/>
          </p:nvPr>
        </p:nvSpPr>
        <p:spPr>
          <a:xfrm>
            <a:off x="553792" y="2730321"/>
            <a:ext cx="8133008" cy="3335628"/>
          </a:xfrm>
        </p:spPr>
        <p:txBody>
          <a:bodyPr/>
          <a:lstStyle/>
          <a:p>
            <a:endParaRPr lang="en-GB" dirty="0"/>
          </a:p>
        </p:txBody>
      </p:sp>
      <p:sp>
        <p:nvSpPr>
          <p:cNvPr id="2" name="Text Placeholder 1">
            <a:extLst>
              <a:ext uri="{FF2B5EF4-FFF2-40B4-BE49-F238E27FC236}">
                <a16:creationId xmlns:a16="http://schemas.microsoft.com/office/drawing/2014/main" id="{8EB36A67-2FA9-4210-BFB3-AC95FD94A3C8}"/>
              </a:ext>
            </a:extLst>
          </p:cNvPr>
          <p:cNvSpPr>
            <a:spLocks noGrp="1"/>
          </p:cNvSpPr>
          <p:nvPr>
            <p:ph type="body" sz="quarter" idx="13"/>
          </p:nvPr>
        </p:nvSpPr>
        <p:spPr/>
        <p:txBody>
          <a:bodyPr/>
          <a:lstStyle/>
          <a:p>
            <a:r>
              <a:rPr lang="en-GB" dirty="0"/>
              <a:t>UUK’s alternative path</a:t>
            </a:r>
          </a:p>
        </p:txBody>
      </p:sp>
      <p:pic>
        <p:nvPicPr>
          <p:cNvPr id="5" name="Picture 4">
            <a:extLst>
              <a:ext uri="{FF2B5EF4-FFF2-40B4-BE49-F238E27FC236}">
                <a16:creationId xmlns:a16="http://schemas.microsoft.com/office/drawing/2014/main" id="{BADA0933-DB02-41FA-9B7C-7EAA32C2DDBA}"/>
              </a:ext>
            </a:extLst>
          </p:cNvPr>
          <p:cNvPicPr>
            <a:picLocks noChangeAspect="1"/>
          </p:cNvPicPr>
          <p:nvPr/>
        </p:nvPicPr>
        <p:blipFill>
          <a:blip r:embed="rId3"/>
          <a:stretch>
            <a:fillRect/>
          </a:stretch>
        </p:blipFill>
        <p:spPr>
          <a:xfrm>
            <a:off x="553792" y="2713525"/>
            <a:ext cx="8133007" cy="3352424"/>
          </a:xfrm>
          <a:prstGeom prst="rect">
            <a:avLst/>
          </a:prstGeom>
        </p:spPr>
      </p:pic>
      <p:sp>
        <p:nvSpPr>
          <p:cNvPr id="4" name="Text Placeholder 3">
            <a:extLst>
              <a:ext uri="{FF2B5EF4-FFF2-40B4-BE49-F238E27FC236}">
                <a16:creationId xmlns:a16="http://schemas.microsoft.com/office/drawing/2014/main" id="{E2F9166B-0FD4-4854-A3CF-4F0ED324D6C2}"/>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1017480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A36D5E-C72C-4B77-A01D-667BFCA8546F}"/>
              </a:ext>
            </a:extLst>
          </p:cNvPr>
          <p:cNvSpPr>
            <a:spLocks noGrp="1"/>
          </p:cNvSpPr>
          <p:nvPr>
            <p:ph type="body" sz="quarter" idx="13"/>
          </p:nvPr>
        </p:nvSpPr>
        <p:spPr/>
        <p:txBody>
          <a:bodyPr/>
          <a:lstStyle/>
          <a:p>
            <a:r>
              <a:rPr lang="en-GB" dirty="0"/>
              <a:t>How might benefits change?</a:t>
            </a:r>
          </a:p>
        </p:txBody>
      </p:sp>
      <p:sp>
        <p:nvSpPr>
          <p:cNvPr id="3" name="Text Placeholder 2">
            <a:extLst>
              <a:ext uri="{FF2B5EF4-FFF2-40B4-BE49-F238E27FC236}">
                <a16:creationId xmlns:a16="http://schemas.microsoft.com/office/drawing/2014/main" id="{774BC979-90BE-4755-A2BB-E4A4554528AB}"/>
              </a:ext>
            </a:extLst>
          </p:cNvPr>
          <p:cNvSpPr>
            <a:spLocks noGrp="1"/>
          </p:cNvSpPr>
          <p:nvPr>
            <p:ph type="body" sz="quarter" idx="14"/>
          </p:nvPr>
        </p:nvSpPr>
        <p:spPr/>
        <p:txBody>
          <a:bodyPr/>
          <a:lstStyle/>
          <a:p>
            <a:endParaRPr lang="en-GB" dirty="0"/>
          </a:p>
        </p:txBody>
      </p:sp>
      <p:sp>
        <p:nvSpPr>
          <p:cNvPr id="4" name="Text Placeholder 3">
            <a:extLst>
              <a:ext uri="{FF2B5EF4-FFF2-40B4-BE49-F238E27FC236}">
                <a16:creationId xmlns:a16="http://schemas.microsoft.com/office/drawing/2014/main" id="{3AB930B7-E4A4-442A-ACC4-CF27B3B4AA9D}"/>
              </a:ext>
            </a:extLst>
          </p:cNvPr>
          <p:cNvSpPr>
            <a:spLocks noGrp="1"/>
          </p:cNvSpPr>
          <p:nvPr>
            <p:ph type="body" sz="quarter" idx="15"/>
          </p:nvPr>
        </p:nvSpPr>
        <p:spPr/>
        <p:txBody>
          <a:bodyPr/>
          <a:lstStyle/>
          <a:p>
            <a:endParaRPr lang="en-GB"/>
          </a:p>
        </p:txBody>
      </p:sp>
      <p:pic>
        <p:nvPicPr>
          <p:cNvPr id="5" name="Picture 4" descr="Graphical user interface, application, Teams&#10;&#10;Description automatically generated">
            <a:extLst>
              <a:ext uri="{FF2B5EF4-FFF2-40B4-BE49-F238E27FC236}">
                <a16:creationId xmlns:a16="http://schemas.microsoft.com/office/drawing/2014/main" id="{86112125-A621-4CC5-9628-5F0EA44E7722}"/>
              </a:ext>
            </a:extLst>
          </p:cNvPr>
          <p:cNvPicPr>
            <a:picLocks noChangeAspect="1"/>
          </p:cNvPicPr>
          <p:nvPr/>
        </p:nvPicPr>
        <p:blipFill rotWithShape="1">
          <a:blip r:embed="rId3">
            <a:extLst>
              <a:ext uri="{28A0092B-C50C-407E-A947-70E740481C1C}">
                <a14:useLocalDpi xmlns:a14="http://schemas.microsoft.com/office/drawing/2010/main" val="0"/>
              </a:ext>
            </a:extLst>
          </a:blip>
          <a:srcRect t="3900" b="15311"/>
          <a:stretch/>
        </p:blipFill>
        <p:spPr>
          <a:xfrm>
            <a:off x="457199" y="2338732"/>
            <a:ext cx="8429223" cy="3637065"/>
          </a:xfrm>
          <a:prstGeom prst="rect">
            <a:avLst/>
          </a:prstGeom>
        </p:spPr>
      </p:pic>
    </p:spTree>
    <p:extLst>
      <p:ext uri="{BB962C8B-B14F-4D97-AF65-F5344CB8AC3E}">
        <p14:creationId xmlns:p14="http://schemas.microsoft.com/office/powerpoint/2010/main" val="1461161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52262E-362D-4573-A023-7E2026A77312}"/>
              </a:ext>
            </a:extLst>
          </p:cNvPr>
          <p:cNvSpPr>
            <a:spLocks noGrp="1"/>
          </p:cNvSpPr>
          <p:nvPr>
            <p:ph type="body" sz="quarter" idx="13"/>
          </p:nvPr>
        </p:nvSpPr>
        <p:spPr/>
        <p:txBody>
          <a:bodyPr/>
          <a:lstStyle/>
          <a:p>
            <a:r>
              <a:rPr lang="en-GB" dirty="0"/>
              <a:t>How might benefits change?</a:t>
            </a:r>
          </a:p>
        </p:txBody>
      </p:sp>
      <p:sp>
        <p:nvSpPr>
          <p:cNvPr id="3" name="Text Placeholder 2">
            <a:extLst>
              <a:ext uri="{FF2B5EF4-FFF2-40B4-BE49-F238E27FC236}">
                <a16:creationId xmlns:a16="http://schemas.microsoft.com/office/drawing/2014/main" id="{411073AB-7B49-4A66-9555-7CE95E14FEB6}"/>
              </a:ext>
            </a:extLst>
          </p:cNvPr>
          <p:cNvSpPr>
            <a:spLocks noGrp="1"/>
          </p:cNvSpPr>
          <p:nvPr>
            <p:ph type="body" sz="quarter" idx="14"/>
          </p:nvPr>
        </p:nvSpPr>
        <p:spPr/>
        <p:txBody>
          <a:bodyPr/>
          <a:lstStyle/>
          <a:p>
            <a:endParaRPr lang="en-GB" dirty="0"/>
          </a:p>
        </p:txBody>
      </p:sp>
      <p:sp>
        <p:nvSpPr>
          <p:cNvPr id="4" name="Text Placeholder 3">
            <a:extLst>
              <a:ext uri="{FF2B5EF4-FFF2-40B4-BE49-F238E27FC236}">
                <a16:creationId xmlns:a16="http://schemas.microsoft.com/office/drawing/2014/main" id="{B3FBB8A9-9646-46A2-A0D9-630F2A1F20E6}"/>
              </a:ext>
            </a:extLst>
          </p:cNvPr>
          <p:cNvSpPr>
            <a:spLocks noGrp="1"/>
          </p:cNvSpPr>
          <p:nvPr>
            <p:ph type="body" sz="quarter" idx="15"/>
          </p:nvPr>
        </p:nvSpPr>
        <p:spPr/>
        <p:txBody>
          <a:bodyPr/>
          <a:lstStyle/>
          <a:p>
            <a:r>
              <a:rPr lang="en-US" i="1" baseline="30000" dirty="0">
                <a:latin typeface="AvenirNext LT Pro Regular" panose="020B0504020202020204" pitchFamily="34" charset="0"/>
              </a:rPr>
              <a:t>All contributions increases do not take tax into </a:t>
            </a:r>
            <a:br>
              <a:rPr lang="en-US" i="1" baseline="30000" dirty="0">
                <a:latin typeface="AvenirNext LT Pro Regular" panose="020B0504020202020204" pitchFamily="34" charset="0"/>
              </a:rPr>
            </a:br>
            <a:r>
              <a:rPr lang="en-US" i="1" baseline="30000" dirty="0">
                <a:latin typeface="AvenirNext LT Pro Regular" panose="020B0504020202020204" pitchFamily="34" charset="0"/>
              </a:rPr>
              <a:t>account which will differ according to each member’s individual circumstances.</a:t>
            </a:r>
          </a:p>
          <a:p>
            <a:endParaRPr lang="en-GB" dirty="0"/>
          </a:p>
        </p:txBody>
      </p:sp>
      <p:pic>
        <p:nvPicPr>
          <p:cNvPr id="5" name="Picture 4" descr="Text&#10;&#10;Description automatically generated with medium confidence">
            <a:extLst>
              <a:ext uri="{FF2B5EF4-FFF2-40B4-BE49-F238E27FC236}">
                <a16:creationId xmlns:a16="http://schemas.microsoft.com/office/drawing/2014/main" id="{D4C2A22D-64EF-416D-9ED6-63406A0A91AF}"/>
              </a:ext>
            </a:extLst>
          </p:cNvPr>
          <p:cNvPicPr>
            <a:picLocks noChangeAspect="1"/>
          </p:cNvPicPr>
          <p:nvPr/>
        </p:nvPicPr>
        <p:blipFill rotWithShape="1">
          <a:blip r:embed="rId3">
            <a:extLst>
              <a:ext uri="{28A0092B-C50C-407E-A947-70E740481C1C}">
                <a14:useLocalDpi xmlns:a14="http://schemas.microsoft.com/office/drawing/2010/main" val="0"/>
              </a:ext>
            </a:extLst>
          </a:blip>
          <a:srcRect l="5557" t="24480" r="7142" b="17893"/>
          <a:stretch/>
        </p:blipFill>
        <p:spPr>
          <a:xfrm>
            <a:off x="457199" y="2338731"/>
            <a:ext cx="8429223" cy="3624187"/>
          </a:xfrm>
          <a:prstGeom prst="rect">
            <a:avLst/>
          </a:prstGeom>
        </p:spPr>
      </p:pic>
    </p:spTree>
    <p:extLst>
      <p:ext uri="{BB962C8B-B14F-4D97-AF65-F5344CB8AC3E}">
        <p14:creationId xmlns:p14="http://schemas.microsoft.com/office/powerpoint/2010/main" val="476746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B5685A-9EF2-4145-8A65-1AA688D41E53}"/>
              </a:ext>
            </a:extLst>
          </p:cNvPr>
          <p:cNvSpPr>
            <a:spLocks noGrp="1"/>
          </p:cNvSpPr>
          <p:nvPr>
            <p:ph type="body" sz="quarter" idx="13"/>
          </p:nvPr>
        </p:nvSpPr>
        <p:spPr/>
        <p:txBody>
          <a:bodyPr/>
          <a:lstStyle/>
          <a:p>
            <a:r>
              <a:rPr lang="en-GB" dirty="0"/>
              <a:t>How might benefits change?</a:t>
            </a:r>
          </a:p>
        </p:txBody>
      </p:sp>
      <p:sp>
        <p:nvSpPr>
          <p:cNvPr id="3" name="Text Placeholder 2">
            <a:extLst>
              <a:ext uri="{FF2B5EF4-FFF2-40B4-BE49-F238E27FC236}">
                <a16:creationId xmlns:a16="http://schemas.microsoft.com/office/drawing/2014/main" id="{903664EF-DBE4-4E7B-A6A7-9F14B2BC7C05}"/>
              </a:ext>
            </a:extLst>
          </p:cNvPr>
          <p:cNvSpPr>
            <a:spLocks noGrp="1"/>
          </p:cNvSpPr>
          <p:nvPr>
            <p:ph type="body" sz="quarter" idx="14"/>
          </p:nvPr>
        </p:nvSpPr>
        <p:spPr/>
        <p:txBody>
          <a:bodyPr/>
          <a:lstStyle/>
          <a:p>
            <a:endParaRPr lang="en-GB" dirty="0"/>
          </a:p>
        </p:txBody>
      </p:sp>
      <p:sp>
        <p:nvSpPr>
          <p:cNvPr id="4" name="Text Placeholder 3">
            <a:extLst>
              <a:ext uri="{FF2B5EF4-FFF2-40B4-BE49-F238E27FC236}">
                <a16:creationId xmlns:a16="http://schemas.microsoft.com/office/drawing/2014/main" id="{B5F5DB3C-1E89-4592-A06F-6CFE696E836C}"/>
              </a:ext>
            </a:extLst>
          </p:cNvPr>
          <p:cNvSpPr>
            <a:spLocks noGrp="1"/>
          </p:cNvSpPr>
          <p:nvPr>
            <p:ph type="body" sz="quarter" idx="15"/>
          </p:nvPr>
        </p:nvSpPr>
        <p:spPr/>
        <p:txBody>
          <a:bodyPr/>
          <a:lstStyle/>
          <a:p>
            <a:endParaRPr lang="en-GB"/>
          </a:p>
        </p:txBody>
      </p:sp>
      <p:pic>
        <p:nvPicPr>
          <p:cNvPr id="5" name="Picture 4" descr="Graphical user interface, application, Teams&#10;&#10;Description automatically generated">
            <a:extLst>
              <a:ext uri="{FF2B5EF4-FFF2-40B4-BE49-F238E27FC236}">
                <a16:creationId xmlns:a16="http://schemas.microsoft.com/office/drawing/2014/main" id="{AF6D4967-E61A-497B-A7A0-4257D86AA708}"/>
              </a:ext>
            </a:extLst>
          </p:cNvPr>
          <p:cNvPicPr>
            <a:picLocks noChangeAspect="1"/>
          </p:cNvPicPr>
          <p:nvPr/>
        </p:nvPicPr>
        <p:blipFill rotWithShape="1">
          <a:blip r:embed="rId3">
            <a:extLst>
              <a:ext uri="{28A0092B-C50C-407E-A947-70E740481C1C}">
                <a14:useLocalDpi xmlns:a14="http://schemas.microsoft.com/office/drawing/2010/main" val="0"/>
              </a:ext>
            </a:extLst>
          </a:blip>
          <a:srcRect t="5115" r="7819" b="15833"/>
          <a:stretch/>
        </p:blipFill>
        <p:spPr>
          <a:xfrm>
            <a:off x="566670" y="2338732"/>
            <a:ext cx="8384147" cy="4011268"/>
          </a:xfrm>
          <a:prstGeom prst="rect">
            <a:avLst/>
          </a:prstGeom>
        </p:spPr>
      </p:pic>
    </p:spTree>
    <p:extLst>
      <p:ext uri="{BB962C8B-B14F-4D97-AF65-F5344CB8AC3E}">
        <p14:creationId xmlns:p14="http://schemas.microsoft.com/office/powerpoint/2010/main" val="643882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DA6C85-4461-4171-B837-B45B347C682F}"/>
              </a:ext>
            </a:extLst>
          </p:cNvPr>
          <p:cNvSpPr>
            <a:spLocks noGrp="1"/>
          </p:cNvSpPr>
          <p:nvPr>
            <p:ph type="body" sz="quarter" idx="13"/>
          </p:nvPr>
        </p:nvSpPr>
        <p:spPr/>
        <p:txBody>
          <a:bodyPr/>
          <a:lstStyle/>
          <a:p>
            <a:r>
              <a:rPr lang="en-GB" dirty="0"/>
              <a:t>How might benefits change?</a:t>
            </a:r>
          </a:p>
        </p:txBody>
      </p:sp>
      <p:sp>
        <p:nvSpPr>
          <p:cNvPr id="3" name="Text Placeholder 2">
            <a:extLst>
              <a:ext uri="{FF2B5EF4-FFF2-40B4-BE49-F238E27FC236}">
                <a16:creationId xmlns:a16="http://schemas.microsoft.com/office/drawing/2014/main" id="{BB354EDF-9FA9-4AD0-B45B-49D82C8CCE60}"/>
              </a:ext>
            </a:extLst>
          </p:cNvPr>
          <p:cNvSpPr>
            <a:spLocks noGrp="1"/>
          </p:cNvSpPr>
          <p:nvPr>
            <p:ph type="body" sz="quarter" idx="14"/>
          </p:nvPr>
        </p:nvSpPr>
        <p:spPr/>
        <p:txBody>
          <a:bodyPr/>
          <a:lstStyle/>
          <a:p>
            <a:endParaRPr lang="en-GB" dirty="0"/>
          </a:p>
        </p:txBody>
      </p:sp>
      <p:sp>
        <p:nvSpPr>
          <p:cNvPr id="4" name="Text Placeholder 3">
            <a:extLst>
              <a:ext uri="{FF2B5EF4-FFF2-40B4-BE49-F238E27FC236}">
                <a16:creationId xmlns:a16="http://schemas.microsoft.com/office/drawing/2014/main" id="{FA2933DA-E873-4B32-A417-2B3ACDCC1322}"/>
              </a:ext>
            </a:extLst>
          </p:cNvPr>
          <p:cNvSpPr>
            <a:spLocks noGrp="1"/>
          </p:cNvSpPr>
          <p:nvPr>
            <p:ph type="body" sz="quarter" idx="15"/>
          </p:nvPr>
        </p:nvSpPr>
        <p:spPr/>
        <p:txBody>
          <a:bodyPr/>
          <a:lstStyle/>
          <a:p>
            <a:r>
              <a:rPr lang="en-US" i="1" baseline="30000" dirty="0">
                <a:latin typeface="AvenirNext LT Pro Regular" panose="020B0504020202020204" pitchFamily="34" charset="0"/>
              </a:rPr>
              <a:t>All contributions increases do not take tax into </a:t>
            </a:r>
            <a:br>
              <a:rPr lang="en-US" i="1" baseline="30000" dirty="0">
                <a:latin typeface="AvenirNext LT Pro Regular" panose="020B0504020202020204" pitchFamily="34" charset="0"/>
              </a:rPr>
            </a:br>
            <a:r>
              <a:rPr lang="en-US" i="1" baseline="30000" dirty="0">
                <a:latin typeface="AvenirNext LT Pro Regular" panose="020B0504020202020204" pitchFamily="34" charset="0"/>
              </a:rPr>
              <a:t>account which will differ according to each member’s individual circumstances.</a:t>
            </a:r>
          </a:p>
        </p:txBody>
      </p:sp>
      <p:pic>
        <p:nvPicPr>
          <p:cNvPr id="5" name="Picture 4">
            <a:extLst>
              <a:ext uri="{FF2B5EF4-FFF2-40B4-BE49-F238E27FC236}">
                <a16:creationId xmlns:a16="http://schemas.microsoft.com/office/drawing/2014/main" id="{81CAC290-AF6D-459F-AB5F-900EF6E2A460}"/>
              </a:ext>
            </a:extLst>
          </p:cNvPr>
          <p:cNvPicPr>
            <a:picLocks noChangeAspect="1"/>
          </p:cNvPicPr>
          <p:nvPr/>
        </p:nvPicPr>
        <p:blipFill rotWithShape="1">
          <a:blip r:embed="rId3">
            <a:extLst>
              <a:ext uri="{28A0092B-C50C-407E-A947-70E740481C1C}">
                <a14:useLocalDpi xmlns:a14="http://schemas.microsoft.com/office/drawing/2010/main" val="0"/>
              </a:ext>
            </a:extLst>
          </a:blip>
          <a:srcRect l="7328" t="25000" r="7818" b="19167"/>
          <a:stretch/>
        </p:blipFill>
        <p:spPr>
          <a:xfrm>
            <a:off x="457200" y="2338732"/>
            <a:ext cx="8519375" cy="3920400"/>
          </a:xfrm>
          <a:prstGeom prst="rect">
            <a:avLst/>
          </a:prstGeom>
        </p:spPr>
      </p:pic>
    </p:spTree>
    <p:extLst>
      <p:ext uri="{BB962C8B-B14F-4D97-AF65-F5344CB8AC3E}">
        <p14:creationId xmlns:p14="http://schemas.microsoft.com/office/powerpoint/2010/main" val="1940266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26FC3A-A923-4940-AACC-B79305304157}"/>
              </a:ext>
            </a:extLst>
          </p:cNvPr>
          <p:cNvSpPr>
            <a:spLocks noGrp="1"/>
          </p:cNvSpPr>
          <p:nvPr>
            <p:ph type="body" sz="quarter" idx="13"/>
          </p:nvPr>
        </p:nvSpPr>
        <p:spPr/>
        <p:txBody>
          <a:bodyPr/>
          <a:lstStyle/>
          <a:p>
            <a:r>
              <a:rPr lang="en-GB" dirty="0"/>
              <a:t>How might benefits change?</a:t>
            </a:r>
          </a:p>
        </p:txBody>
      </p:sp>
      <p:sp>
        <p:nvSpPr>
          <p:cNvPr id="3" name="Text Placeholder 2">
            <a:extLst>
              <a:ext uri="{FF2B5EF4-FFF2-40B4-BE49-F238E27FC236}">
                <a16:creationId xmlns:a16="http://schemas.microsoft.com/office/drawing/2014/main" id="{81D9E3B2-F5CE-4754-A0BE-42FBC231CE0F}"/>
              </a:ext>
            </a:extLst>
          </p:cNvPr>
          <p:cNvSpPr>
            <a:spLocks noGrp="1"/>
          </p:cNvSpPr>
          <p:nvPr>
            <p:ph type="body" sz="quarter" idx="14"/>
          </p:nvPr>
        </p:nvSpPr>
        <p:spPr/>
        <p:txBody>
          <a:bodyPr/>
          <a:lstStyle/>
          <a:p>
            <a:endParaRPr lang="en-GB" dirty="0"/>
          </a:p>
        </p:txBody>
      </p:sp>
      <p:sp>
        <p:nvSpPr>
          <p:cNvPr id="4" name="Text Placeholder 3">
            <a:extLst>
              <a:ext uri="{FF2B5EF4-FFF2-40B4-BE49-F238E27FC236}">
                <a16:creationId xmlns:a16="http://schemas.microsoft.com/office/drawing/2014/main" id="{331B996D-DF24-469E-A547-8CE910E91C90}"/>
              </a:ext>
            </a:extLst>
          </p:cNvPr>
          <p:cNvSpPr>
            <a:spLocks noGrp="1"/>
          </p:cNvSpPr>
          <p:nvPr>
            <p:ph type="body" sz="quarter" idx="15"/>
          </p:nvPr>
        </p:nvSpPr>
        <p:spPr/>
        <p:txBody>
          <a:bodyPr/>
          <a:lstStyle/>
          <a:p>
            <a:endParaRPr lang="en-GB"/>
          </a:p>
        </p:txBody>
      </p:sp>
      <p:pic>
        <p:nvPicPr>
          <p:cNvPr id="5" name="Picture 4">
            <a:extLst>
              <a:ext uri="{FF2B5EF4-FFF2-40B4-BE49-F238E27FC236}">
                <a16:creationId xmlns:a16="http://schemas.microsoft.com/office/drawing/2014/main" id="{C49C5B77-AABB-498F-8D9C-69522D58B7B3}"/>
              </a:ext>
            </a:extLst>
          </p:cNvPr>
          <p:cNvPicPr>
            <a:picLocks noChangeAspect="1"/>
          </p:cNvPicPr>
          <p:nvPr/>
        </p:nvPicPr>
        <p:blipFill rotWithShape="1">
          <a:blip r:embed="rId3">
            <a:extLst>
              <a:ext uri="{28A0092B-C50C-407E-A947-70E740481C1C}">
                <a14:useLocalDpi xmlns:a14="http://schemas.microsoft.com/office/drawing/2010/main" val="0"/>
              </a:ext>
            </a:extLst>
          </a:blip>
          <a:srcRect t="2084" r="7819" b="14374"/>
          <a:stretch/>
        </p:blipFill>
        <p:spPr>
          <a:xfrm>
            <a:off x="666751" y="2338732"/>
            <a:ext cx="8129520" cy="3856006"/>
          </a:xfrm>
          <a:prstGeom prst="rect">
            <a:avLst/>
          </a:prstGeom>
        </p:spPr>
      </p:pic>
    </p:spTree>
    <p:extLst>
      <p:ext uri="{BB962C8B-B14F-4D97-AF65-F5344CB8AC3E}">
        <p14:creationId xmlns:p14="http://schemas.microsoft.com/office/powerpoint/2010/main" val="2283109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dirty="0"/>
          </a:p>
        </p:txBody>
      </p:sp>
      <p:sp>
        <p:nvSpPr>
          <p:cNvPr id="2" name="Text Placeholder 1"/>
          <p:cNvSpPr>
            <a:spLocks noGrp="1"/>
          </p:cNvSpPr>
          <p:nvPr>
            <p:ph type="body" sz="quarter" idx="13"/>
          </p:nvPr>
        </p:nvSpPr>
        <p:spPr/>
        <p:txBody>
          <a:bodyPr/>
          <a:lstStyle/>
          <a:p>
            <a:endParaRPr lang="en-US"/>
          </a:p>
        </p:txBody>
      </p:sp>
      <p:sp>
        <p:nvSpPr>
          <p:cNvPr id="4" name="Text Placeholder 3"/>
          <p:cNvSpPr>
            <a:spLocks noGrp="1"/>
          </p:cNvSpPr>
          <p:nvPr>
            <p:ph type="body" sz="quarter" idx="15"/>
          </p:nvPr>
        </p:nvSpPr>
        <p:spPr>
          <a:xfrm>
            <a:off x="666750" y="6440742"/>
            <a:ext cx="3814193" cy="372533"/>
          </a:xfrm>
        </p:spPr>
        <p:txBody>
          <a:bodyPr/>
          <a:lstStyle/>
          <a:p>
            <a:endParaRPr lang="en-US" dirty="0"/>
          </a:p>
        </p:txBody>
      </p:sp>
      <p:pic>
        <p:nvPicPr>
          <p:cNvPr id="7" name="Picture 6" descr="Graphical user interface, application&#10;&#10;Description automatically generated">
            <a:extLst>
              <a:ext uri="{FF2B5EF4-FFF2-40B4-BE49-F238E27FC236}">
                <a16:creationId xmlns:a16="http://schemas.microsoft.com/office/drawing/2014/main" id="{8E758B8B-89A5-400C-8815-0409F0CC5B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00" y="1416676"/>
            <a:ext cx="8680360" cy="4893972"/>
          </a:xfrm>
          <a:prstGeom prst="rect">
            <a:avLst/>
          </a:prstGeom>
        </p:spPr>
      </p:pic>
    </p:spTree>
    <p:extLst>
      <p:ext uri="{BB962C8B-B14F-4D97-AF65-F5344CB8AC3E}">
        <p14:creationId xmlns:p14="http://schemas.microsoft.com/office/powerpoint/2010/main" val="1214620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82BF4F-68D6-4BE5-9F88-9A18ED48AE90}"/>
              </a:ext>
            </a:extLst>
          </p:cNvPr>
          <p:cNvSpPr>
            <a:spLocks noGrp="1"/>
          </p:cNvSpPr>
          <p:nvPr>
            <p:ph type="body" sz="quarter" idx="13"/>
          </p:nvPr>
        </p:nvSpPr>
        <p:spPr/>
        <p:txBody>
          <a:bodyPr/>
          <a:lstStyle/>
          <a:p>
            <a:r>
              <a:rPr lang="en-GB" dirty="0"/>
              <a:t>How might benefits change?</a:t>
            </a:r>
          </a:p>
        </p:txBody>
      </p:sp>
      <p:sp>
        <p:nvSpPr>
          <p:cNvPr id="3" name="Text Placeholder 2">
            <a:extLst>
              <a:ext uri="{FF2B5EF4-FFF2-40B4-BE49-F238E27FC236}">
                <a16:creationId xmlns:a16="http://schemas.microsoft.com/office/drawing/2014/main" id="{D9821E5B-0D98-4E5C-8811-0EEB05FC300A}"/>
              </a:ext>
            </a:extLst>
          </p:cNvPr>
          <p:cNvSpPr>
            <a:spLocks noGrp="1"/>
          </p:cNvSpPr>
          <p:nvPr>
            <p:ph type="body" sz="quarter" idx="14"/>
          </p:nvPr>
        </p:nvSpPr>
        <p:spPr/>
        <p:txBody>
          <a:bodyPr/>
          <a:lstStyle/>
          <a:p>
            <a:endParaRPr lang="en-GB" dirty="0"/>
          </a:p>
        </p:txBody>
      </p:sp>
      <p:sp>
        <p:nvSpPr>
          <p:cNvPr id="4" name="Text Placeholder 3">
            <a:extLst>
              <a:ext uri="{FF2B5EF4-FFF2-40B4-BE49-F238E27FC236}">
                <a16:creationId xmlns:a16="http://schemas.microsoft.com/office/drawing/2014/main" id="{C21EDFDE-3AF4-4A27-B8F8-8A9CFA750AE6}"/>
              </a:ext>
            </a:extLst>
          </p:cNvPr>
          <p:cNvSpPr>
            <a:spLocks noGrp="1"/>
          </p:cNvSpPr>
          <p:nvPr>
            <p:ph type="body" sz="quarter" idx="15"/>
          </p:nvPr>
        </p:nvSpPr>
        <p:spPr/>
        <p:txBody>
          <a:bodyPr/>
          <a:lstStyle/>
          <a:p>
            <a:r>
              <a:rPr lang="en-US" i="1" baseline="30000" dirty="0">
                <a:latin typeface="AvenirNext LT Pro Regular" panose="020B0504020202020204" pitchFamily="34" charset="0"/>
              </a:rPr>
              <a:t>All contributions increases do not take tax into </a:t>
            </a:r>
            <a:br>
              <a:rPr lang="en-US" i="1" baseline="30000" dirty="0">
                <a:latin typeface="AvenirNext LT Pro Regular" panose="020B0504020202020204" pitchFamily="34" charset="0"/>
              </a:rPr>
            </a:br>
            <a:r>
              <a:rPr lang="en-US" i="1" baseline="30000" dirty="0">
                <a:latin typeface="AvenirNext LT Pro Regular" panose="020B0504020202020204" pitchFamily="34" charset="0"/>
              </a:rPr>
              <a:t>account which will differ according to each member’s individual circumstances.</a:t>
            </a:r>
          </a:p>
          <a:p>
            <a:endParaRPr lang="en-GB" dirty="0"/>
          </a:p>
        </p:txBody>
      </p:sp>
      <p:pic>
        <p:nvPicPr>
          <p:cNvPr id="5" name="Picture 4" descr="Graphical user interface, text&#10;&#10;Description automatically generated with medium confidence">
            <a:extLst>
              <a:ext uri="{FF2B5EF4-FFF2-40B4-BE49-F238E27FC236}">
                <a16:creationId xmlns:a16="http://schemas.microsoft.com/office/drawing/2014/main" id="{B5D6993D-F139-440F-90DC-804663AECE08}"/>
              </a:ext>
            </a:extLst>
          </p:cNvPr>
          <p:cNvPicPr>
            <a:picLocks noChangeAspect="1"/>
          </p:cNvPicPr>
          <p:nvPr/>
        </p:nvPicPr>
        <p:blipFill rotWithShape="1">
          <a:blip r:embed="rId3">
            <a:extLst>
              <a:ext uri="{28A0092B-C50C-407E-A947-70E740481C1C}">
                <a14:useLocalDpi xmlns:a14="http://schemas.microsoft.com/office/drawing/2010/main" val="0"/>
              </a:ext>
            </a:extLst>
          </a:blip>
          <a:srcRect l="7032" t="24792" r="7819" b="19375"/>
          <a:stretch/>
        </p:blipFill>
        <p:spPr>
          <a:xfrm>
            <a:off x="457201" y="2338732"/>
            <a:ext cx="8390585" cy="3881764"/>
          </a:xfrm>
          <a:prstGeom prst="rect">
            <a:avLst/>
          </a:prstGeom>
        </p:spPr>
      </p:pic>
    </p:spTree>
    <p:extLst>
      <p:ext uri="{BB962C8B-B14F-4D97-AF65-F5344CB8AC3E}">
        <p14:creationId xmlns:p14="http://schemas.microsoft.com/office/powerpoint/2010/main" val="2780608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E2D4F7-1613-47F0-BE36-439ABB28AB51}"/>
              </a:ext>
            </a:extLst>
          </p:cNvPr>
          <p:cNvSpPr>
            <a:spLocks noGrp="1"/>
          </p:cNvSpPr>
          <p:nvPr>
            <p:ph type="body" sz="quarter" idx="13"/>
          </p:nvPr>
        </p:nvSpPr>
        <p:spPr/>
        <p:txBody>
          <a:bodyPr/>
          <a:lstStyle/>
          <a:p>
            <a:r>
              <a:rPr lang="en-GB" dirty="0"/>
              <a:t>Retain current benefits - future member rates</a:t>
            </a:r>
          </a:p>
        </p:txBody>
      </p:sp>
      <p:sp>
        <p:nvSpPr>
          <p:cNvPr id="3" name="Text Placeholder 2">
            <a:extLst>
              <a:ext uri="{FF2B5EF4-FFF2-40B4-BE49-F238E27FC236}">
                <a16:creationId xmlns:a16="http://schemas.microsoft.com/office/drawing/2014/main" id="{FFAC30C7-6523-407D-89C0-3839DA5C338D}"/>
              </a:ext>
            </a:extLst>
          </p:cNvPr>
          <p:cNvSpPr>
            <a:spLocks noGrp="1"/>
          </p:cNvSpPr>
          <p:nvPr>
            <p:ph type="body" sz="quarter" idx="14"/>
          </p:nvPr>
        </p:nvSpPr>
        <p:spPr/>
        <p:txBody>
          <a:bodyPr/>
          <a:lstStyle/>
          <a:p>
            <a:endParaRPr lang="en-GB" dirty="0"/>
          </a:p>
        </p:txBody>
      </p:sp>
      <p:sp>
        <p:nvSpPr>
          <p:cNvPr id="4" name="Text Placeholder 3">
            <a:extLst>
              <a:ext uri="{FF2B5EF4-FFF2-40B4-BE49-F238E27FC236}">
                <a16:creationId xmlns:a16="http://schemas.microsoft.com/office/drawing/2014/main" id="{CC663969-AD39-40CA-B157-AA116AFD37A6}"/>
              </a:ext>
            </a:extLst>
          </p:cNvPr>
          <p:cNvSpPr>
            <a:spLocks noGrp="1"/>
          </p:cNvSpPr>
          <p:nvPr>
            <p:ph type="body" sz="quarter" idx="15"/>
          </p:nvPr>
        </p:nvSpPr>
        <p:spPr/>
        <p:txBody>
          <a:bodyPr/>
          <a:lstStyle/>
          <a:p>
            <a:endParaRPr lang="en-GB"/>
          </a:p>
        </p:txBody>
      </p:sp>
      <p:graphicFrame>
        <p:nvGraphicFramePr>
          <p:cNvPr id="5" name="Chart 4">
            <a:extLst>
              <a:ext uri="{FF2B5EF4-FFF2-40B4-BE49-F238E27FC236}">
                <a16:creationId xmlns:a16="http://schemas.microsoft.com/office/drawing/2014/main" id="{726D2DBB-E8E5-47B4-A11C-1031A1C7285A}"/>
              </a:ext>
            </a:extLst>
          </p:cNvPr>
          <p:cNvGraphicFramePr>
            <a:graphicFrameLocks/>
          </p:cNvGraphicFramePr>
          <p:nvPr>
            <p:extLst>
              <p:ext uri="{D42A27DB-BD31-4B8C-83A1-F6EECF244321}">
                <p14:modId xmlns:p14="http://schemas.microsoft.com/office/powerpoint/2010/main" val="4089027533"/>
              </p:ext>
            </p:extLst>
          </p:nvPr>
        </p:nvGraphicFramePr>
        <p:xfrm>
          <a:off x="666750" y="2176530"/>
          <a:ext cx="8020050" cy="38379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4874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899FF8-7812-4C3F-AF7C-CD596C1327DC}"/>
              </a:ext>
            </a:extLst>
          </p:cNvPr>
          <p:cNvSpPr>
            <a:spLocks noGrp="1"/>
          </p:cNvSpPr>
          <p:nvPr>
            <p:ph type="body" sz="quarter" idx="13"/>
          </p:nvPr>
        </p:nvSpPr>
        <p:spPr/>
        <p:txBody>
          <a:bodyPr/>
          <a:lstStyle/>
          <a:p>
            <a:r>
              <a:rPr lang="en-GB" dirty="0"/>
              <a:t>Retain current benefits - future employer rates</a:t>
            </a:r>
          </a:p>
          <a:p>
            <a:endParaRPr lang="en-GB" dirty="0"/>
          </a:p>
        </p:txBody>
      </p:sp>
      <p:sp>
        <p:nvSpPr>
          <p:cNvPr id="3" name="Text Placeholder 2">
            <a:extLst>
              <a:ext uri="{FF2B5EF4-FFF2-40B4-BE49-F238E27FC236}">
                <a16:creationId xmlns:a16="http://schemas.microsoft.com/office/drawing/2014/main" id="{BA3BBDC9-3105-4D50-BE7E-F14311C61A27}"/>
              </a:ext>
            </a:extLst>
          </p:cNvPr>
          <p:cNvSpPr>
            <a:spLocks noGrp="1"/>
          </p:cNvSpPr>
          <p:nvPr>
            <p:ph type="body" sz="quarter" idx="14"/>
          </p:nvPr>
        </p:nvSpPr>
        <p:spPr/>
        <p:txBody>
          <a:bodyPr/>
          <a:lstStyle/>
          <a:p>
            <a:endParaRPr lang="en-GB" dirty="0"/>
          </a:p>
        </p:txBody>
      </p:sp>
      <p:sp>
        <p:nvSpPr>
          <p:cNvPr id="4" name="Text Placeholder 3">
            <a:extLst>
              <a:ext uri="{FF2B5EF4-FFF2-40B4-BE49-F238E27FC236}">
                <a16:creationId xmlns:a16="http://schemas.microsoft.com/office/drawing/2014/main" id="{94C89913-D955-4F65-915D-142C65F64FD8}"/>
              </a:ext>
            </a:extLst>
          </p:cNvPr>
          <p:cNvSpPr>
            <a:spLocks noGrp="1"/>
          </p:cNvSpPr>
          <p:nvPr>
            <p:ph type="body" sz="quarter" idx="15"/>
          </p:nvPr>
        </p:nvSpPr>
        <p:spPr/>
        <p:txBody>
          <a:bodyPr/>
          <a:lstStyle/>
          <a:p>
            <a:endParaRPr lang="en-GB"/>
          </a:p>
        </p:txBody>
      </p:sp>
      <p:graphicFrame>
        <p:nvGraphicFramePr>
          <p:cNvPr id="5" name="Chart 4">
            <a:extLst>
              <a:ext uri="{FF2B5EF4-FFF2-40B4-BE49-F238E27FC236}">
                <a16:creationId xmlns:a16="http://schemas.microsoft.com/office/drawing/2014/main" id="{40F3E400-E681-4D3F-AC0B-AC187E1A8647}"/>
              </a:ext>
            </a:extLst>
          </p:cNvPr>
          <p:cNvGraphicFramePr>
            <a:graphicFrameLocks/>
          </p:cNvGraphicFramePr>
          <p:nvPr>
            <p:extLst>
              <p:ext uri="{D42A27DB-BD31-4B8C-83A1-F6EECF244321}">
                <p14:modId xmlns:p14="http://schemas.microsoft.com/office/powerpoint/2010/main" val="3261213157"/>
              </p:ext>
            </p:extLst>
          </p:nvPr>
        </p:nvGraphicFramePr>
        <p:xfrm>
          <a:off x="666750" y="2446641"/>
          <a:ext cx="8020050" cy="36193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075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9A74B2-C553-4B21-8626-DA0E093CD8FD}"/>
              </a:ext>
            </a:extLst>
          </p:cNvPr>
          <p:cNvSpPr>
            <a:spLocks noGrp="1"/>
          </p:cNvSpPr>
          <p:nvPr>
            <p:ph type="body" sz="quarter" idx="13"/>
          </p:nvPr>
        </p:nvSpPr>
        <p:spPr/>
        <p:txBody>
          <a:bodyPr/>
          <a:lstStyle/>
          <a:p>
            <a:r>
              <a:rPr lang="en-GB" dirty="0"/>
              <a:t>In summary</a:t>
            </a:r>
          </a:p>
        </p:txBody>
      </p:sp>
      <p:sp>
        <p:nvSpPr>
          <p:cNvPr id="4" name="Text Placeholder 3">
            <a:extLst>
              <a:ext uri="{FF2B5EF4-FFF2-40B4-BE49-F238E27FC236}">
                <a16:creationId xmlns:a16="http://schemas.microsoft.com/office/drawing/2014/main" id="{7B22689F-12A9-446B-A6CC-F23F24C88AC6}"/>
              </a:ext>
            </a:extLst>
          </p:cNvPr>
          <p:cNvSpPr>
            <a:spLocks noGrp="1"/>
          </p:cNvSpPr>
          <p:nvPr>
            <p:ph type="body" sz="quarter" idx="15"/>
          </p:nvPr>
        </p:nvSpPr>
        <p:spPr/>
        <p:txBody>
          <a:bodyPr/>
          <a:lstStyle/>
          <a:p>
            <a:endParaRPr lang="en-GB"/>
          </a:p>
        </p:txBody>
      </p:sp>
      <p:sp>
        <p:nvSpPr>
          <p:cNvPr id="5" name="Content Placeholder 2">
            <a:extLst>
              <a:ext uri="{FF2B5EF4-FFF2-40B4-BE49-F238E27FC236}">
                <a16:creationId xmlns:a16="http://schemas.microsoft.com/office/drawing/2014/main" id="{C0F30F50-7E6E-4EB0-9A9F-6134611196B5}"/>
              </a:ext>
            </a:extLst>
          </p:cNvPr>
          <p:cNvSpPr>
            <a:spLocks noGrp="1"/>
          </p:cNvSpPr>
          <p:nvPr>
            <p:ph type="body" sz="quarter" idx="14"/>
          </p:nvPr>
        </p:nvSpPr>
        <p:spPr>
          <a:xfrm>
            <a:off x="666750" y="2446338"/>
            <a:ext cx="8020050" cy="3722642"/>
          </a:xfrm>
        </p:spPr>
        <p:txBody>
          <a:bodyPr>
            <a:noAutofit/>
          </a:bodyPr>
          <a:lstStyle/>
          <a:p>
            <a:pPr>
              <a:lnSpc>
                <a:spcPct val="150000"/>
              </a:lnSpc>
            </a:pPr>
            <a:r>
              <a:rPr lang="en-GB" sz="1400" dirty="0">
                <a:solidFill>
                  <a:schemeClr val="tx1"/>
                </a:solidFill>
                <a:latin typeface="Arial" panose="020B0604020202020204" pitchFamily="34" charset="0"/>
                <a:cs typeface="Arial" panose="020B0604020202020204" pitchFamily="34" charset="0"/>
              </a:rPr>
              <a:t>USS is a valuable pension scheme. </a:t>
            </a:r>
          </a:p>
          <a:p>
            <a:pPr>
              <a:lnSpc>
                <a:spcPct val="150000"/>
              </a:lnSpc>
            </a:pPr>
            <a:r>
              <a:rPr lang="en-GB" sz="1400" dirty="0">
                <a:solidFill>
                  <a:schemeClr val="tx1"/>
                </a:solidFill>
                <a:latin typeface="Arial" panose="020B0604020202020204" pitchFamily="34" charset="0"/>
                <a:cs typeface="Arial" panose="020B0604020202020204" pitchFamily="34" charset="0"/>
              </a:rPr>
              <a:t>Long-term challenging environment for pension schemes and real terms fall in income from students. Made worse by financial impact of Covid-19.</a:t>
            </a:r>
          </a:p>
          <a:p>
            <a:pPr>
              <a:lnSpc>
                <a:spcPct val="150000"/>
              </a:lnSpc>
            </a:pPr>
            <a:r>
              <a:rPr lang="en-GB" sz="1400" dirty="0">
                <a:solidFill>
                  <a:schemeClr val="tx1"/>
                </a:solidFill>
                <a:latin typeface="Arial" panose="020B0604020202020204" pitchFamily="34" charset="0"/>
                <a:cs typeface="Arial" panose="020B0604020202020204" pitchFamily="34" charset="0"/>
              </a:rPr>
              <a:t>USS has set very high prices to maintain current benefits in the 2020 valuation.  </a:t>
            </a:r>
          </a:p>
          <a:p>
            <a:pPr>
              <a:lnSpc>
                <a:spcPct val="150000"/>
              </a:lnSpc>
            </a:pPr>
            <a:r>
              <a:rPr lang="en-GB" sz="1400" dirty="0">
                <a:solidFill>
                  <a:schemeClr val="tx1"/>
                </a:solidFill>
                <a:latin typeface="Arial" panose="020B0604020202020204" pitchFamily="34" charset="0"/>
                <a:cs typeface="Arial" panose="020B0604020202020204" pitchFamily="34" charset="0"/>
              </a:rPr>
              <a:t>UUK proposal – passed by the JNC and accepted by USS – now progresses to an important and open consultation with members. </a:t>
            </a:r>
          </a:p>
          <a:p>
            <a:pPr>
              <a:lnSpc>
                <a:spcPct val="150000"/>
              </a:lnSpc>
            </a:pPr>
            <a:r>
              <a:rPr lang="en-GB" sz="1400" dirty="0">
                <a:solidFill>
                  <a:schemeClr val="tx1"/>
                </a:solidFill>
                <a:latin typeface="Arial" panose="020B0604020202020204" pitchFamily="34" charset="0"/>
                <a:cs typeface="Arial" panose="020B0604020202020204" pitchFamily="34" charset="0"/>
              </a:rPr>
              <a:t>It retains a significant element of defined benefit within the future pensions earned by members at close to current contribution levels. Pensions built up to date are secure and can’t be changed.</a:t>
            </a:r>
          </a:p>
          <a:p>
            <a:pPr>
              <a:lnSpc>
                <a:spcPct val="150000"/>
              </a:lnSpc>
            </a:pPr>
            <a:endParaRPr lang="en-GB" sz="1600" dirty="0">
              <a:solidFill>
                <a:schemeClr val="tx1"/>
              </a:solidFill>
              <a:latin typeface="Arial" panose="020B0604020202020204" pitchFamily="34" charset="0"/>
              <a:cs typeface="Arial" panose="020B0604020202020204" pitchFamily="34" charset="0"/>
            </a:endParaRPr>
          </a:p>
          <a:p>
            <a:pPr>
              <a:lnSpc>
                <a:spcPct val="150000"/>
              </a:lnSpc>
            </a:pPr>
            <a:endParaRPr lang="en-GB"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2167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95BCD5-6032-443D-BB96-BF788B71E077}"/>
              </a:ext>
            </a:extLst>
          </p:cNvPr>
          <p:cNvSpPr>
            <a:spLocks noGrp="1"/>
          </p:cNvSpPr>
          <p:nvPr>
            <p:ph type="body" sz="quarter" idx="13"/>
          </p:nvPr>
        </p:nvSpPr>
        <p:spPr/>
        <p:txBody>
          <a:bodyPr/>
          <a:lstStyle/>
          <a:p>
            <a:r>
              <a:rPr lang="en-GB" dirty="0"/>
              <a:t>And finally- doing nothing isn’t an option</a:t>
            </a:r>
          </a:p>
        </p:txBody>
      </p:sp>
      <p:sp>
        <p:nvSpPr>
          <p:cNvPr id="4" name="Text Placeholder 3">
            <a:extLst>
              <a:ext uri="{FF2B5EF4-FFF2-40B4-BE49-F238E27FC236}">
                <a16:creationId xmlns:a16="http://schemas.microsoft.com/office/drawing/2014/main" id="{53E06AD2-AFBA-4C8C-8EFE-B182B3905C16}"/>
              </a:ext>
            </a:extLst>
          </p:cNvPr>
          <p:cNvSpPr>
            <a:spLocks noGrp="1"/>
          </p:cNvSpPr>
          <p:nvPr>
            <p:ph type="body" sz="quarter" idx="15"/>
          </p:nvPr>
        </p:nvSpPr>
        <p:spPr/>
        <p:txBody>
          <a:bodyPr/>
          <a:lstStyle/>
          <a:p>
            <a:endParaRPr lang="en-GB"/>
          </a:p>
        </p:txBody>
      </p:sp>
      <p:sp>
        <p:nvSpPr>
          <p:cNvPr id="5" name="Content Placeholder 2">
            <a:extLst>
              <a:ext uri="{FF2B5EF4-FFF2-40B4-BE49-F238E27FC236}">
                <a16:creationId xmlns:a16="http://schemas.microsoft.com/office/drawing/2014/main" id="{C8AAA252-9852-44A8-B11D-BFC8EB49BCC8}"/>
              </a:ext>
            </a:extLst>
          </p:cNvPr>
          <p:cNvSpPr>
            <a:spLocks noGrp="1"/>
          </p:cNvSpPr>
          <p:nvPr>
            <p:ph type="body" sz="quarter" idx="14"/>
          </p:nvPr>
        </p:nvSpPr>
        <p:spPr>
          <a:xfrm>
            <a:off x="666750" y="2446338"/>
            <a:ext cx="8020050" cy="2652712"/>
          </a:xfrm>
        </p:spPr>
        <p:txBody>
          <a:bodyPr>
            <a:noAutofit/>
          </a:bodyPr>
          <a:lstStyle/>
          <a:p>
            <a:pPr>
              <a:lnSpc>
                <a:spcPct val="150000"/>
              </a:lnSpc>
            </a:pPr>
            <a:r>
              <a:rPr lang="en-GB" sz="1400" dirty="0">
                <a:solidFill>
                  <a:schemeClr val="tx1"/>
                </a:solidFill>
                <a:latin typeface="Arial" panose="020B0604020202020204" pitchFamily="34" charset="0"/>
                <a:cs typeface="Arial" panose="020B0604020202020204" pitchFamily="34" charset="0"/>
              </a:rPr>
              <a:t>The USS Trustee board’s decision to proceed with the UUK proposal means these rates have been avoided, but if the employers proposals are withdrawn, the contributions escalator will be enforced.</a:t>
            </a:r>
          </a:p>
          <a:p>
            <a:pPr>
              <a:lnSpc>
                <a:spcPct val="150000"/>
              </a:lnSpc>
            </a:pPr>
            <a:r>
              <a:rPr lang="en-GB" sz="1400" dirty="0">
                <a:solidFill>
                  <a:schemeClr val="tx1"/>
                </a:solidFill>
                <a:latin typeface="Arial" panose="020B0604020202020204" pitchFamily="34" charset="0"/>
                <a:cs typeface="Arial" panose="020B0604020202020204" pitchFamily="34" charset="0"/>
              </a:rPr>
              <a:t>If enforced, these contribution rises would risk pricing more and more members out of pensions savings, and lead to cuts in teaching, research, and jobs at many institutions as employers would be forced to pay extraordinarily high pension costs and have to find this money from elsewhere in their budgets.</a:t>
            </a:r>
          </a:p>
          <a:p>
            <a:pPr>
              <a:lnSpc>
                <a:spcPct val="150000"/>
              </a:lnSpc>
            </a:pPr>
            <a:r>
              <a:rPr lang="en-GB" sz="1400" dirty="0">
                <a:solidFill>
                  <a:schemeClr val="tx1"/>
                </a:solidFill>
                <a:latin typeface="Arial" panose="020B0604020202020204" pitchFamily="34" charset="0"/>
                <a:cs typeface="Arial" panose="020B0604020202020204" pitchFamily="34" charset="0"/>
              </a:rPr>
              <a:t>In partnership with the UCU, we look forward to progressing a major governance review of USS, jointly exploring future options for scheme design including Conditional Indexation, and shaping a lower-cost option so staff on lower salaries are no longer priced out of retirement saving.</a:t>
            </a:r>
          </a:p>
          <a:p>
            <a:pPr>
              <a:lnSpc>
                <a:spcPct val="150000"/>
              </a:lnSpc>
            </a:pPr>
            <a:endParaRPr lang="en-GB" sz="1600" dirty="0">
              <a:solidFill>
                <a:schemeClr val="tx1"/>
              </a:solidFill>
              <a:latin typeface="Arial" panose="020B0604020202020204" pitchFamily="34" charset="0"/>
              <a:cs typeface="Arial" panose="020B0604020202020204" pitchFamily="34" charset="0"/>
            </a:endParaRPr>
          </a:p>
          <a:p>
            <a:pPr>
              <a:lnSpc>
                <a:spcPct val="150000"/>
              </a:lnSpc>
            </a:pPr>
            <a:endParaRPr lang="en-GB"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003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8F1B0D-90EC-467B-96A0-8D149AC78F83}"/>
              </a:ext>
            </a:extLst>
          </p:cNvPr>
          <p:cNvSpPr>
            <a:spLocks noGrp="1"/>
          </p:cNvSpPr>
          <p:nvPr>
            <p:ph type="body" sz="quarter" idx="13"/>
          </p:nvPr>
        </p:nvSpPr>
        <p:spPr/>
        <p:txBody>
          <a:bodyPr/>
          <a:lstStyle/>
          <a:p>
            <a:r>
              <a:rPr lang="en-GB" dirty="0"/>
              <a:t>Next Steps</a:t>
            </a:r>
          </a:p>
        </p:txBody>
      </p:sp>
      <p:sp>
        <p:nvSpPr>
          <p:cNvPr id="3" name="Text Placeholder 2">
            <a:extLst>
              <a:ext uri="{FF2B5EF4-FFF2-40B4-BE49-F238E27FC236}">
                <a16:creationId xmlns:a16="http://schemas.microsoft.com/office/drawing/2014/main" id="{1089DCC5-D268-4261-A366-26C56628BEC7}"/>
              </a:ext>
            </a:extLst>
          </p:cNvPr>
          <p:cNvSpPr>
            <a:spLocks noGrp="1"/>
          </p:cNvSpPr>
          <p:nvPr>
            <p:ph type="body" sz="quarter" idx="14"/>
          </p:nvPr>
        </p:nvSpPr>
        <p:spPr/>
        <p:txBody>
          <a:bodyPr/>
          <a:lstStyle/>
          <a:p>
            <a:r>
              <a:rPr lang="en-GB" dirty="0"/>
              <a:t>Member consultation runs until 17</a:t>
            </a:r>
            <a:r>
              <a:rPr lang="en-GB" baseline="30000" dirty="0"/>
              <a:t>th</a:t>
            </a:r>
            <a:r>
              <a:rPr lang="en-GB" dirty="0"/>
              <a:t> January 2022</a:t>
            </a:r>
          </a:p>
          <a:p>
            <a:r>
              <a:rPr lang="en-GB" dirty="0"/>
              <a:t>Please have your say via the consultation.  All responses are read by us and  categorised by USS and will form any alternative proposal put forward to the JNC if required</a:t>
            </a:r>
          </a:p>
          <a:p>
            <a:endParaRPr lang="en-GB" dirty="0"/>
          </a:p>
          <a:p>
            <a:r>
              <a:rPr lang="en-GB" dirty="0"/>
              <a:t>Use the modeller via the USS consultation which will show information based on individual circumstances, which you can change parts depending on age, etc.</a:t>
            </a:r>
          </a:p>
        </p:txBody>
      </p:sp>
      <p:sp>
        <p:nvSpPr>
          <p:cNvPr id="4" name="Text Placeholder 3">
            <a:extLst>
              <a:ext uri="{FF2B5EF4-FFF2-40B4-BE49-F238E27FC236}">
                <a16:creationId xmlns:a16="http://schemas.microsoft.com/office/drawing/2014/main" id="{9896E853-EF6F-4B1B-9B91-FCA6A873C1A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3950918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8DEEDB-24FD-4AD0-A009-E28E5FA34DA0}"/>
              </a:ext>
            </a:extLst>
          </p:cNvPr>
          <p:cNvSpPr>
            <a:spLocks noGrp="1"/>
          </p:cNvSpPr>
          <p:nvPr>
            <p:ph type="body" sz="quarter" idx="14"/>
          </p:nvPr>
        </p:nvSpPr>
        <p:spPr/>
        <p:txBody>
          <a:bodyPr/>
          <a:lstStyle/>
          <a:p>
            <a:pPr marL="0" indent="0" algn="ctr">
              <a:buNone/>
            </a:pPr>
            <a:r>
              <a:rPr lang="en-GB" sz="2800" b="1" dirty="0"/>
              <a:t>Questions ?</a:t>
            </a:r>
          </a:p>
        </p:txBody>
      </p:sp>
      <p:sp>
        <p:nvSpPr>
          <p:cNvPr id="4" name="Text Placeholder 3">
            <a:extLst>
              <a:ext uri="{FF2B5EF4-FFF2-40B4-BE49-F238E27FC236}">
                <a16:creationId xmlns:a16="http://schemas.microsoft.com/office/drawing/2014/main" id="{CBA0BD10-1BEC-4E4D-A3AB-464BE89A8769}"/>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1623783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BEC28A-80B2-4FF5-A35E-F0FEA221757B}"/>
              </a:ext>
            </a:extLst>
          </p:cNvPr>
          <p:cNvSpPr>
            <a:spLocks noGrp="1"/>
          </p:cNvSpPr>
          <p:nvPr>
            <p:ph type="body" sz="quarter" idx="13"/>
          </p:nvPr>
        </p:nvSpPr>
        <p:spPr/>
        <p:txBody>
          <a:bodyPr/>
          <a:lstStyle/>
          <a:p>
            <a:r>
              <a:rPr lang="en-GB" dirty="0"/>
              <a:t>USS offers DB and DC pensions-</a:t>
            </a:r>
          </a:p>
          <a:p>
            <a:r>
              <a:rPr lang="en-GB" dirty="0"/>
              <a:t>What’s the difference?</a:t>
            </a:r>
          </a:p>
        </p:txBody>
      </p:sp>
      <p:sp>
        <p:nvSpPr>
          <p:cNvPr id="4" name="Text Placeholder 3">
            <a:extLst>
              <a:ext uri="{FF2B5EF4-FFF2-40B4-BE49-F238E27FC236}">
                <a16:creationId xmlns:a16="http://schemas.microsoft.com/office/drawing/2014/main" id="{6BCB9DEF-B85E-46E1-9D1C-5CFD13EED9B1}"/>
              </a:ext>
            </a:extLst>
          </p:cNvPr>
          <p:cNvSpPr>
            <a:spLocks noGrp="1"/>
          </p:cNvSpPr>
          <p:nvPr>
            <p:ph type="body" sz="quarter" idx="15"/>
          </p:nvPr>
        </p:nvSpPr>
        <p:spPr/>
        <p:txBody>
          <a:bodyPr/>
          <a:lstStyle/>
          <a:p>
            <a:endParaRPr lang="en-GB"/>
          </a:p>
        </p:txBody>
      </p:sp>
      <p:sp>
        <p:nvSpPr>
          <p:cNvPr id="5" name="Content Placeholder 2">
            <a:extLst>
              <a:ext uri="{FF2B5EF4-FFF2-40B4-BE49-F238E27FC236}">
                <a16:creationId xmlns:a16="http://schemas.microsoft.com/office/drawing/2014/main" id="{C251E931-1DF2-4240-9CF3-F13CA8665013}"/>
              </a:ext>
            </a:extLst>
          </p:cNvPr>
          <p:cNvSpPr>
            <a:spLocks noGrp="1"/>
          </p:cNvSpPr>
          <p:nvPr>
            <p:ph type="body" sz="quarter" idx="14"/>
          </p:nvPr>
        </p:nvSpPr>
        <p:spPr>
          <a:xfrm>
            <a:off x="666750" y="2446338"/>
            <a:ext cx="8020050" cy="2652712"/>
          </a:xfrm>
        </p:spPr>
        <p:txBody>
          <a:bodyPr>
            <a:normAutofit fontScale="25000" lnSpcReduction="20000"/>
          </a:bodyPr>
          <a:lstStyle/>
          <a:p>
            <a:pPr marL="0" indent="0">
              <a:spcAft>
                <a:spcPts val="1200"/>
              </a:spcAft>
              <a:buNone/>
              <a:tabLst>
                <a:tab pos="4467225" algn="l"/>
              </a:tabLst>
            </a:pPr>
            <a:endParaRPr lang="en-GB" sz="1800" b="1" dirty="0">
              <a:solidFill>
                <a:srgbClr val="000000"/>
              </a:solidFill>
              <a:effectLst/>
              <a:latin typeface="Arial" panose="020B0604020202020204" pitchFamily="34" charset="0"/>
              <a:ea typeface="Times New Roman" panose="02020603050405020304" pitchFamily="18" charset="0"/>
            </a:endParaRPr>
          </a:p>
          <a:p>
            <a:pPr marL="0" indent="0">
              <a:spcAft>
                <a:spcPts val="1200"/>
              </a:spcAft>
              <a:buNone/>
              <a:tabLst>
                <a:tab pos="4467225" algn="l"/>
              </a:tabLst>
            </a:pPr>
            <a:r>
              <a:rPr lang="en-GB" sz="6400" b="1" dirty="0">
                <a:solidFill>
                  <a:srgbClr val="000000"/>
                </a:solidFill>
                <a:effectLst/>
                <a:latin typeface="Arial" panose="020B0604020202020204" pitchFamily="34" charset="0"/>
                <a:ea typeface="Times New Roman" panose="02020603050405020304" pitchFamily="18" charset="0"/>
              </a:rPr>
              <a:t>Defined benefit (DB) pensions	</a:t>
            </a:r>
            <a:br>
              <a:rPr lang="en-GB" sz="6400" dirty="0">
                <a:solidFill>
                  <a:srgbClr val="000000"/>
                </a:solidFill>
                <a:effectLst/>
                <a:latin typeface="Arial" panose="020B0604020202020204" pitchFamily="34" charset="0"/>
                <a:ea typeface="Times New Roman" panose="02020603050405020304" pitchFamily="18" charset="0"/>
              </a:rPr>
            </a:br>
            <a:r>
              <a:rPr lang="en-GB" sz="6400" dirty="0">
                <a:solidFill>
                  <a:srgbClr val="000000"/>
                </a:solidFill>
                <a:effectLst/>
                <a:latin typeface="Arial" panose="020B0604020202020204" pitchFamily="34" charset="0"/>
                <a:ea typeface="Times New Roman" panose="02020603050405020304" pitchFamily="18" charset="0"/>
              </a:rPr>
              <a:t>Members are promised a set amount of pension benefits, based on their salary and length of service, which are (broadly) inflation-proofed.</a:t>
            </a:r>
          </a:p>
          <a:p>
            <a:pPr marL="0" indent="0">
              <a:spcAft>
                <a:spcPts val="1200"/>
              </a:spcAft>
              <a:buNone/>
            </a:pPr>
            <a:endParaRPr lang="en-GB" sz="6400" b="1" dirty="0">
              <a:solidFill>
                <a:srgbClr val="000000"/>
              </a:solidFill>
              <a:effectLst/>
              <a:latin typeface="Arial" panose="020B0604020202020204" pitchFamily="34" charset="0"/>
              <a:ea typeface="Times New Roman" panose="02020603050405020304" pitchFamily="18" charset="0"/>
            </a:endParaRPr>
          </a:p>
          <a:p>
            <a:pPr marL="0" indent="0">
              <a:spcAft>
                <a:spcPts val="1200"/>
              </a:spcAft>
              <a:buNone/>
            </a:pPr>
            <a:r>
              <a:rPr lang="en-GB" sz="6400" b="1" dirty="0">
                <a:solidFill>
                  <a:srgbClr val="000000"/>
                </a:solidFill>
                <a:effectLst/>
                <a:latin typeface="Arial" panose="020B0604020202020204" pitchFamily="34" charset="0"/>
                <a:ea typeface="Times New Roman" panose="02020603050405020304" pitchFamily="18" charset="0"/>
              </a:rPr>
              <a:t>Defined contribution (DC) pensions</a:t>
            </a:r>
            <a:br>
              <a:rPr lang="en-GB" sz="6400" dirty="0">
                <a:solidFill>
                  <a:srgbClr val="000000"/>
                </a:solidFill>
                <a:effectLst/>
                <a:latin typeface="Arial" panose="020B0604020202020204" pitchFamily="34" charset="0"/>
                <a:ea typeface="Times New Roman" panose="02020603050405020304" pitchFamily="18" charset="0"/>
              </a:rPr>
            </a:br>
            <a:r>
              <a:rPr lang="en-GB" sz="6400" dirty="0">
                <a:solidFill>
                  <a:srgbClr val="000000"/>
                </a:solidFill>
                <a:effectLst/>
                <a:latin typeface="Arial" panose="020B0604020202020204" pitchFamily="34" charset="0"/>
                <a:ea typeface="Times New Roman" panose="02020603050405020304" pitchFamily="18" charset="0"/>
              </a:rPr>
              <a:t>Members are not promised a set amount of pension benefits. The total amount of benefits members receive will depend on how much they and their employers contribute, the level of charges applied, and how well the pension scheme's investments perform in the global money markets.</a:t>
            </a:r>
            <a:endParaRPr lang="en-GB" sz="6400" dirty="0">
              <a:effectLst/>
              <a:latin typeface="Times New Roman" panose="02020603050405020304" pitchFamily="18" charset="0"/>
              <a:ea typeface="Times New Roman" panose="02020603050405020304" pitchFamily="18" charset="0"/>
            </a:endParaRPr>
          </a:p>
          <a:p>
            <a:pPr marL="0" indent="0">
              <a:buNone/>
            </a:pPr>
            <a:endParaRPr lang="en-GB" sz="6400" b="1" dirty="0">
              <a:solidFill>
                <a:schemeClr val="tx1"/>
              </a:solidFill>
              <a:effectLst/>
              <a:latin typeface="Arial" panose="020B0604020202020204" pitchFamily="34" charset="0"/>
              <a:ea typeface="Times New Roman" panose="02020603050405020304" pitchFamily="18" charset="0"/>
            </a:endParaRPr>
          </a:p>
          <a:p>
            <a:pPr marL="0" indent="0">
              <a:buNone/>
            </a:pPr>
            <a:r>
              <a:rPr lang="en-GB" sz="6400" b="1" dirty="0">
                <a:solidFill>
                  <a:schemeClr val="tx1"/>
                </a:solidFill>
                <a:effectLst/>
                <a:latin typeface="Arial" panose="020B0604020202020204" pitchFamily="34" charset="0"/>
                <a:ea typeface="Times New Roman" panose="02020603050405020304" pitchFamily="18" charset="0"/>
              </a:rPr>
              <a:t>USS currently offers DB pensions for all up to the salary of £59,883.65 and DC pensions on salary above this. This gives members the best of both worlds.</a:t>
            </a:r>
            <a:endParaRPr lang="en-GB" sz="6400" dirty="0">
              <a:solidFill>
                <a:schemeClr val="tx1"/>
              </a:solidFill>
              <a:effectLst/>
              <a:latin typeface="Times New Roman" panose="02020603050405020304" pitchFamily="18" charset="0"/>
              <a:ea typeface="Times New Roman" panose="02020603050405020304" pitchFamily="18" charset="0"/>
            </a:endParaRPr>
          </a:p>
          <a:p>
            <a:pPr marL="0" indent="0">
              <a:buNone/>
            </a:pPr>
            <a:r>
              <a:rPr lang="en-GB" sz="6400" b="1" dirty="0">
                <a:solidFill>
                  <a:schemeClr val="tx1"/>
                </a:solidFill>
                <a:latin typeface="Arial" panose="020B0604020202020204" pitchFamily="34" charset="0"/>
                <a:cs typeface="Arial" panose="020B0604020202020204" pitchFamily="34" charset="0"/>
              </a:rPr>
              <a:t>DB benefits provide certainty whereas DC benefits provide flexibility and more choice.</a:t>
            </a:r>
          </a:p>
        </p:txBody>
      </p:sp>
    </p:spTree>
    <p:extLst>
      <p:ext uri="{BB962C8B-B14F-4D97-AF65-F5344CB8AC3E}">
        <p14:creationId xmlns:p14="http://schemas.microsoft.com/office/powerpoint/2010/main" val="869796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53DF21-8C39-4B55-86FB-7523B2E3D605}"/>
              </a:ext>
            </a:extLst>
          </p:cNvPr>
          <p:cNvSpPr>
            <a:spLocks noGrp="1"/>
          </p:cNvSpPr>
          <p:nvPr>
            <p:ph type="body" sz="quarter" idx="13"/>
          </p:nvPr>
        </p:nvSpPr>
        <p:spPr/>
        <p:txBody>
          <a:bodyPr/>
          <a:lstStyle/>
          <a:p>
            <a:r>
              <a:rPr lang="en-GB" dirty="0"/>
              <a:t>Employee and Employer DB/DC Rates</a:t>
            </a:r>
          </a:p>
        </p:txBody>
      </p:sp>
      <p:sp>
        <p:nvSpPr>
          <p:cNvPr id="3" name="Text Placeholder 2">
            <a:extLst>
              <a:ext uri="{FF2B5EF4-FFF2-40B4-BE49-F238E27FC236}">
                <a16:creationId xmlns:a16="http://schemas.microsoft.com/office/drawing/2014/main" id="{15C12900-7B9B-4CB7-BAA8-933609ADBEFE}"/>
              </a:ext>
            </a:extLst>
          </p:cNvPr>
          <p:cNvSpPr>
            <a:spLocks noGrp="1"/>
          </p:cNvSpPr>
          <p:nvPr>
            <p:ph type="body" sz="quarter" idx="14"/>
          </p:nvPr>
        </p:nvSpPr>
        <p:spPr/>
        <p:txBody>
          <a:bodyPr/>
          <a:lstStyle/>
          <a:p>
            <a:pPr marL="0" indent="0">
              <a:buNone/>
            </a:pPr>
            <a:endParaRPr lang="en-GB" dirty="0">
              <a:noFill/>
            </a:endParaRPr>
          </a:p>
        </p:txBody>
      </p:sp>
      <p:sp>
        <p:nvSpPr>
          <p:cNvPr id="4" name="Text Placeholder 3">
            <a:extLst>
              <a:ext uri="{FF2B5EF4-FFF2-40B4-BE49-F238E27FC236}">
                <a16:creationId xmlns:a16="http://schemas.microsoft.com/office/drawing/2014/main" id="{4A8A7C58-6287-4170-8621-AE7CEC9CE530}"/>
              </a:ext>
            </a:extLst>
          </p:cNvPr>
          <p:cNvSpPr>
            <a:spLocks noGrp="1"/>
          </p:cNvSpPr>
          <p:nvPr>
            <p:ph type="body" sz="quarter" idx="15"/>
          </p:nvPr>
        </p:nvSpPr>
        <p:spPr/>
        <p:txBody>
          <a:bodyPr/>
          <a:lstStyle/>
          <a:p>
            <a:endParaRPr lang="en-GB"/>
          </a:p>
        </p:txBody>
      </p:sp>
      <p:graphicFrame>
        <p:nvGraphicFramePr>
          <p:cNvPr id="5" name="Chart 4">
            <a:extLst>
              <a:ext uri="{FF2B5EF4-FFF2-40B4-BE49-F238E27FC236}">
                <a16:creationId xmlns:a16="http://schemas.microsoft.com/office/drawing/2014/main" id="{119A5B6F-F323-4083-ACFC-2AE4AC42BE2C}"/>
              </a:ext>
            </a:extLst>
          </p:cNvPr>
          <p:cNvGraphicFramePr>
            <a:graphicFrameLocks/>
          </p:cNvGraphicFramePr>
          <p:nvPr>
            <p:extLst>
              <p:ext uri="{D42A27DB-BD31-4B8C-83A1-F6EECF244321}">
                <p14:modId xmlns:p14="http://schemas.microsoft.com/office/powerpoint/2010/main" val="2505519684"/>
              </p:ext>
            </p:extLst>
          </p:nvPr>
        </p:nvGraphicFramePr>
        <p:xfrm>
          <a:off x="666750" y="2446641"/>
          <a:ext cx="8020050" cy="36321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8556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934506-7EDD-4936-9491-7B77377C62F4}"/>
              </a:ext>
            </a:extLst>
          </p:cNvPr>
          <p:cNvSpPr>
            <a:spLocks noGrp="1"/>
          </p:cNvSpPr>
          <p:nvPr>
            <p:ph type="body" sz="quarter" idx="13"/>
          </p:nvPr>
        </p:nvSpPr>
        <p:spPr/>
        <p:txBody>
          <a:bodyPr/>
          <a:lstStyle/>
          <a:p>
            <a:r>
              <a:rPr lang="en-GB" dirty="0"/>
              <a:t>Why join USS?</a:t>
            </a:r>
          </a:p>
        </p:txBody>
      </p:sp>
      <p:sp>
        <p:nvSpPr>
          <p:cNvPr id="3" name="Text Placeholder 2">
            <a:extLst>
              <a:ext uri="{FF2B5EF4-FFF2-40B4-BE49-F238E27FC236}">
                <a16:creationId xmlns:a16="http://schemas.microsoft.com/office/drawing/2014/main" id="{440021EA-D0B4-4A3E-9A47-2735A9818699}"/>
              </a:ext>
            </a:extLst>
          </p:cNvPr>
          <p:cNvSpPr>
            <a:spLocks noGrp="1"/>
          </p:cNvSpPr>
          <p:nvPr>
            <p:ph type="body" sz="quarter" idx="14"/>
          </p:nvPr>
        </p:nvSpPr>
        <p:spPr/>
        <p:txBody>
          <a:bodyPr/>
          <a:lstStyle/>
          <a:p>
            <a:pPr>
              <a:lnSpc>
                <a:spcPct val="115000"/>
              </a:lnSpc>
            </a:pPr>
            <a:r>
              <a:rPr lang="en-GB" sz="1800" dirty="0">
                <a:latin typeface="Arial" panose="020B0604020202020204" pitchFamily="34" charset="0"/>
                <a:ea typeface="Times New Roman" panose="02020603050405020304" pitchFamily="18" charset="0"/>
                <a:cs typeface="Arial" panose="020B0604020202020204" pitchFamily="34" charset="0"/>
              </a:rPr>
              <a:t>USS offers a secure monthly payment in retirement for the rest of your life. </a:t>
            </a:r>
          </a:p>
          <a:p>
            <a:pPr>
              <a:lnSpc>
                <a:spcPct val="115000"/>
              </a:lnSpc>
            </a:pPr>
            <a:endParaRPr lang="en-GB" sz="180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pPr>
            <a:r>
              <a:rPr lang="en-GB" sz="1800" dirty="0">
                <a:latin typeface="Arial" panose="020B0604020202020204" pitchFamily="34" charset="0"/>
                <a:ea typeface="Times New Roman" panose="02020603050405020304" pitchFamily="18" charset="0"/>
                <a:cs typeface="Arial" panose="020B0604020202020204" pitchFamily="34" charset="0"/>
              </a:rPr>
              <a:t>You also get a tax-free lump sum on retirement (x3 annual pension)</a:t>
            </a:r>
          </a:p>
          <a:p>
            <a:pPr>
              <a:lnSpc>
                <a:spcPct val="115000"/>
              </a:lnSpc>
            </a:pPr>
            <a:endParaRPr lang="en-GB" sz="180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pPr>
            <a:r>
              <a:rPr lang="en-GB" sz="1800" dirty="0">
                <a:latin typeface="Arial" panose="020B0604020202020204" pitchFamily="34" charset="0"/>
                <a:ea typeface="Times New Roman" panose="02020603050405020304" pitchFamily="18" charset="0"/>
                <a:cs typeface="Arial" panose="020B0604020202020204" pitchFamily="34" charset="0"/>
              </a:rPr>
              <a:t>Pension payments to your partner and children if you die before retiring (x3 annual income as lump sum and pension for life to your spouse or civil partner) or</a:t>
            </a:r>
          </a:p>
          <a:p>
            <a:pPr>
              <a:lnSpc>
                <a:spcPct val="115000"/>
              </a:lnSpc>
            </a:pPr>
            <a:endParaRPr lang="en-GB" sz="180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pPr>
            <a:r>
              <a:rPr lang="en-GB" sz="1800" dirty="0">
                <a:latin typeface="Arial" panose="020B0604020202020204" pitchFamily="34" charset="0"/>
                <a:ea typeface="Times New Roman" panose="02020603050405020304" pitchFamily="18" charset="0"/>
                <a:cs typeface="Arial" panose="020B0604020202020204" pitchFamily="34" charset="0"/>
              </a:rPr>
              <a:t>Lump sum x 3 annual income – in accordance with your death in service nomination</a:t>
            </a:r>
          </a:p>
          <a:p>
            <a:endParaRPr lang="en-GB" dirty="0"/>
          </a:p>
        </p:txBody>
      </p:sp>
      <p:sp>
        <p:nvSpPr>
          <p:cNvPr id="4" name="Text Placeholder 3">
            <a:extLst>
              <a:ext uri="{FF2B5EF4-FFF2-40B4-BE49-F238E27FC236}">
                <a16:creationId xmlns:a16="http://schemas.microsoft.com/office/drawing/2014/main" id="{3AAFAEAA-7718-4392-A94C-9806F5790698}"/>
              </a:ext>
            </a:extLst>
          </p:cNvPr>
          <p:cNvSpPr>
            <a:spLocks noGrp="1"/>
          </p:cNvSpPr>
          <p:nvPr>
            <p:ph type="body" sz="quarter" idx="15"/>
          </p:nvPr>
        </p:nvSpPr>
        <p:spPr/>
        <p:txBody>
          <a:bodyPr/>
          <a:lstStyle/>
          <a:p>
            <a:endParaRPr lang="en-GB" dirty="0"/>
          </a:p>
        </p:txBody>
      </p:sp>
    </p:spTree>
    <p:extLst>
      <p:ext uri="{BB962C8B-B14F-4D97-AF65-F5344CB8AC3E}">
        <p14:creationId xmlns:p14="http://schemas.microsoft.com/office/powerpoint/2010/main" val="4127595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935FA2-AC14-47E4-B439-D55017987542}"/>
              </a:ext>
            </a:extLst>
          </p:cNvPr>
          <p:cNvSpPr>
            <a:spLocks noGrp="1"/>
          </p:cNvSpPr>
          <p:nvPr>
            <p:ph type="body" sz="quarter" idx="13"/>
          </p:nvPr>
        </p:nvSpPr>
        <p:spPr/>
        <p:txBody>
          <a:bodyPr/>
          <a:lstStyle/>
          <a:p>
            <a:r>
              <a:rPr lang="en-GB" dirty="0"/>
              <a:t>What is a valuation?</a:t>
            </a:r>
          </a:p>
        </p:txBody>
      </p:sp>
      <p:sp>
        <p:nvSpPr>
          <p:cNvPr id="3" name="Text Placeholder 2">
            <a:extLst>
              <a:ext uri="{FF2B5EF4-FFF2-40B4-BE49-F238E27FC236}">
                <a16:creationId xmlns:a16="http://schemas.microsoft.com/office/drawing/2014/main" id="{9946FFA6-3538-4FE3-85AA-644F50A81EEA}"/>
              </a:ext>
            </a:extLst>
          </p:cNvPr>
          <p:cNvSpPr>
            <a:spLocks noGrp="1"/>
          </p:cNvSpPr>
          <p:nvPr>
            <p:ph type="body" sz="quarter" idx="14"/>
          </p:nvPr>
        </p:nvSpPr>
        <p:spPr/>
        <p:txBody>
          <a:bodyPr/>
          <a:lstStyle/>
          <a:p>
            <a:pPr lvl="0">
              <a:buFont typeface="Symbol" panose="05050102010706020507" pitchFamily="18" charset="2"/>
              <a:buChar char=""/>
            </a:pPr>
            <a:r>
              <a:rPr lang="en-GB" sz="1800" dirty="0">
                <a:solidFill>
                  <a:srgbClr val="000000"/>
                </a:solidFill>
                <a:latin typeface="Arial" panose="020B0604020202020204" pitchFamily="34" charset="0"/>
                <a:ea typeface="Calibri" panose="020F0502020204030204" pitchFamily="34" charset="0"/>
                <a:cs typeface="Arial" panose="020B0604020202020204" pitchFamily="34" charset="0"/>
              </a:rPr>
              <a:t>A valuation is an assessment of a pension scheme’s financial health. </a:t>
            </a:r>
          </a:p>
          <a:p>
            <a:pPr lvl="0">
              <a:buFont typeface="Symbol" panose="05050102010706020507" pitchFamily="18" charset="2"/>
              <a:buChar char=""/>
            </a:pPr>
            <a:endParaRPr lang="en-GB" sz="1800" dirty="0">
              <a:latin typeface="Arial" panose="020B0604020202020204" pitchFamily="34" charset="0"/>
              <a:ea typeface="Calibri" panose="020F0502020204030204" pitchFamily="34" charset="0"/>
              <a:cs typeface="Arial" panose="020B0604020202020204" pitchFamily="34" charset="0"/>
            </a:endParaRPr>
          </a:p>
          <a:p>
            <a:pPr lvl="0">
              <a:buFont typeface="Symbol" panose="05050102010706020507" pitchFamily="18" charset="2"/>
              <a:buChar char=""/>
            </a:pPr>
            <a:r>
              <a:rPr lang="en-GB" sz="1800" dirty="0">
                <a:solidFill>
                  <a:srgbClr val="000000"/>
                </a:solidFill>
                <a:latin typeface="Arial" panose="020B0604020202020204" pitchFamily="34" charset="0"/>
                <a:ea typeface="Calibri" panose="020F0502020204030204" pitchFamily="34" charset="0"/>
                <a:cs typeface="Arial" panose="020B0604020202020204" pitchFamily="34" charset="0"/>
              </a:rPr>
              <a:t>It is a legal requirement for all defined benefit (DB) pension schemes to carry out a valuation at least once every three years.</a:t>
            </a:r>
          </a:p>
          <a:p>
            <a:pPr lvl="0">
              <a:buFont typeface="Symbol" panose="05050102010706020507" pitchFamily="18" charset="2"/>
              <a:buChar char=""/>
            </a:pPr>
            <a:endParaRPr lang="en-GB" sz="1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buFont typeface="Symbol" panose="05050102010706020507" pitchFamily="18" charset="2"/>
              <a:buChar char=""/>
            </a:pPr>
            <a:r>
              <a:rPr lang="en-GB" sz="1800" dirty="0">
                <a:solidFill>
                  <a:srgbClr val="000000"/>
                </a:solidFill>
                <a:latin typeface="Arial" panose="020B0604020202020204" pitchFamily="34" charset="0"/>
                <a:ea typeface="Calibri" panose="020F0502020204030204" pitchFamily="34" charset="0"/>
                <a:cs typeface="Arial" panose="020B0604020202020204" pitchFamily="34" charset="0"/>
              </a:rPr>
              <a:t>USS estimates that the current deficit is as high as £17 billion.</a:t>
            </a:r>
          </a:p>
          <a:p>
            <a:pPr lvl="0">
              <a:buFont typeface="Symbol" panose="05050102010706020507" pitchFamily="18" charset="2"/>
              <a:buChar char=""/>
            </a:pPr>
            <a:endParaRPr lang="en-GB" sz="1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spcAft>
                <a:spcPts val="1200"/>
              </a:spcAft>
              <a:buFont typeface="Symbol" panose="05050102010706020507" pitchFamily="18" charset="2"/>
              <a:buChar char=""/>
            </a:pPr>
            <a:r>
              <a:rPr lang="en-GB"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When a scheme has a deficit, additional contributions are needed to get the funding back on track or the benefits on offer need to change.  </a:t>
            </a:r>
          </a:p>
          <a:p>
            <a:endParaRPr lang="en-GB" dirty="0"/>
          </a:p>
        </p:txBody>
      </p:sp>
      <p:sp>
        <p:nvSpPr>
          <p:cNvPr id="4" name="Text Placeholder 3">
            <a:extLst>
              <a:ext uri="{FF2B5EF4-FFF2-40B4-BE49-F238E27FC236}">
                <a16:creationId xmlns:a16="http://schemas.microsoft.com/office/drawing/2014/main" id="{1A2C468D-5860-4FE1-9FC5-CBD6647D86B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3906285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AC0BE6-9903-4AAD-A05C-234884E28E2E}"/>
              </a:ext>
            </a:extLst>
          </p:cNvPr>
          <p:cNvSpPr>
            <a:spLocks noGrp="1"/>
          </p:cNvSpPr>
          <p:nvPr>
            <p:ph type="body" sz="quarter" idx="14"/>
          </p:nvPr>
        </p:nvSpPr>
        <p:spPr>
          <a:xfrm>
            <a:off x="666750" y="2446641"/>
            <a:ext cx="8020050" cy="2652184"/>
          </a:xfrm>
        </p:spPr>
        <p:txBody>
          <a:bodyPr/>
          <a:lstStyle/>
          <a:p>
            <a:endParaRPr lang="en-GB" dirty="0"/>
          </a:p>
        </p:txBody>
      </p:sp>
      <p:sp>
        <p:nvSpPr>
          <p:cNvPr id="2" name="Text Placeholder 1">
            <a:extLst>
              <a:ext uri="{FF2B5EF4-FFF2-40B4-BE49-F238E27FC236}">
                <a16:creationId xmlns:a16="http://schemas.microsoft.com/office/drawing/2014/main" id="{CB646CF1-0337-4AB6-B507-FD01DDEC73AE}"/>
              </a:ext>
            </a:extLst>
          </p:cNvPr>
          <p:cNvSpPr>
            <a:spLocks noGrp="1"/>
          </p:cNvSpPr>
          <p:nvPr>
            <p:ph type="body" sz="quarter" idx="13"/>
          </p:nvPr>
        </p:nvSpPr>
        <p:spPr/>
        <p:txBody>
          <a:bodyPr/>
          <a:lstStyle/>
          <a:p>
            <a:r>
              <a:rPr lang="en-GB" dirty="0"/>
              <a:t>USS VALUATION: Who does what?</a:t>
            </a:r>
          </a:p>
        </p:txBody>
      </p:sp>
      <p:pic>
        <p:nvPicPr>
          <p:cNvPr id="6" name="Picture 5">
            <a:extLst>
              <a:ext uri="{FF2B5EF4-FFF2-40B4-BE49-F238E27FC236}">
                <a16:creationId xmlns:a16="http://schemas.microsoft.com/office/drawing/2014/main" id="{184CD250-140E-4815-B4EC-64D7BBD356FC}"/>
              </a:ext>
            </a:extLst>
          </p:cNvPr>
          <p:cNvPicPr>
            <a:picLocks noChangeAspect="1"/>
          </p:cNvPicPr>
          <p:nvPr/>
        </p:nvPicPr>
        <p:blipFill>
          <a:blip r:embed="rId3"/>
          <a:stretch>
            <a:fillRect/>
          </a:stretch>
        </p:blipFill>
        <p:spPr>
          <a:xfrm>
            <a:off x="457200" y="1947862"/>
            <a:ext cx="8395684" cy="3474144"/>
          </a:xfrm>
          <a:prstGeom prst="rect">
            <a:avLst/>
          </a:prstGeom>
        </p:spPr>
      </p:pic>
      <p:sp>
        <p:nvSpPr>
          <p:cNvPr id="4" name="Text Placeholder 3">
            <a:extLst>
              <a:ext uri="{FF2B5EF4-FFF2-40B4-BE49-F238E27FC236}">
                <a16:creationId xmlns:a16="http://schemas.microsoft.com/office/drawing/2014/main" id="{D808ED40-D80D-4918-9621-9E8013CCA42B}"/>
              </a:ext>
            </a:extLst>
          </p:cNvPr>
          <p:cNvSpPr>
            <a:spLocks noGrp="1"/>
          </p:cNvSpPr>
          <p:nvPr>
            <p:ph type="body" sz="quarter" idx="15"/>
          </p:nvPr>
        </p:nvSpPr>
        <p:spPr/>
        <p:txBody>
          <a:bodyPr/>
          <a:lstStyle/>
          <a:p>
            <a:endParaRPr lang="en-GB" dirty="0"/>
          </a:p>
        </p:txBody>
      </p:sp>
    </p:spTree>
    <p:extLst>
      <p:ext uri="{BB962C8B-B14F-4D97-AF65-F5344CB8AC3E}">
        <p14:creationId xmlns:p14="http://schemas.microsoft.com/office/powerpoint/2010/main" val="1647627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920712-7250-4F6E-A927-FF4771951396}"/>
              </a:ext>
            </a:extLst>
          </p:cNvPr>
          <p:cNvSpPr>
            <a:spLocks noGrp="1"/>
          </p:cNvSpPr>
          <p:nvPr>
            <p:ph type="body" sz="quarter" idx="14"/>
          </p:nvPr>
        </p:nvSpPr>
        <p:spPr/>
        <p:txBody>
          <a:bodyPr/>
          <a:lstStyle/>
          <a:p>
            <a:endParaRPr lang="en-GB" dirty="0"/>
          </a:p>
        </p:txBody>
      </p:sp>
      <p:sp>
        <p:nvSpPr>
          <p:cNvPr id="2" name="Text Placeholder 1">
            <a:extLst>
              <a:ext uri="{FF2B5EF4-FFF2-40B4-BE49-F238E27FC236}">
                <a16:creationId xmlns:a16="http://schemas.microsoft.com/office/drawing/2014/main" id="{0F32EF4E-867C-4CC6-A927-F7BE34F734A2}"/>
              </a:ext>
            </a:extLst>
          </p:cNvPr>
          <p:cNvSpPr>
            <a:spLocks noGrp="1"/>
          </p:cNvSpPr>
          <p:nvPr>
            <p:ph type="body" sz="quarter" idx="13"/>
          </p:nvPr>
        </p:nvSpPr>
        <p:spPr/>
        <p:txBody>
          <a:bodyPr/>
          <a:lstStyle/>
          <a:p>
            <a:r>
              <a:rPr lang="en-GB" dirty="0"/>
              <a:t>2020 VALUATION: TIMELINE</a:t>
            </a:r>
          </a:p>
        </p:txBody>
      </p:sp>
      <p:pic>
        <p:nvPicPr>
          <p:cNvPr id="5" name="Picture 4">
            <a:extLst>
              <a:ext uri="{FF2B5EF4-FFF2-40B4-BE49-F238E27FC236}">
                <a16:creationId xmlns:a16="http://schemas.microsoft.com/office/drawing/2014/main" id="{7AAC2937-D1CD-49FF-813C-99ED44FAF211}"/>
              </a:ext>
            </a:extLst>
          </p:cNvPr>
          <p:cNvPicPr>
            <a:picLocks noChangeAspect="1"/>
          </p:cNvPicPr>
          <p:nvPr/>
        </p:nvPicPr>
        <p:blipFill>
          <a:blip r:embed="rId3"/>
          <a:stretch>
            <a:fillRect/>
          </a:stretch>
        </p:blipFill>
        <p:spPr>
          <a:xfrm>
            <a:off x="666750" y="2215165"/>
            <a:ext cx="8374218" cy="3606085"/>
          </a:xfrm>
          <a:prstGeom prst="rect">
            <a:avLst/>
          </a:prstGeom>
        </p:spPr>
      </p:pic>
      <p:sp>
        <p:nvSpPr>
          <p:cNvPr id="4" name="Text Placeholder 3">
            <a:extLst>
              <a:ext uri="{FF2B5EF4-FFF2-40B4-BE49-F238E27FC236}">
                <a16:creationId xmlns:a16="http://schemas.microsoft.com/office/drawing/2014/main" id="{FEBCF7DB-D618-4F69-B264-FDF0C5590992}"/>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755677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5C37204-7857-4D4C-940A-C1B99274258B}"/>
              </a:ext>
            </a:extLst>
          </p:cNvPr>
          <p:cNvSpPr>
            <a:spLocks noGrp="1"/>
          </p:cNvSpPr>
          <p:nvPr>
            <p:ph type="body" sz="quarter" idx="13"/>
          </p:nvPr>
        </p:nvSpPr>
        <p:spPr/>
        <p:txBody>
          <a:bodyPr/>
          <a:lstStyle/>
          <a:p>
            <a:endParaRPr lang="en-GB"/>
          </a:p>
        </p:txBody>
      </p:sp>
      <p:sp>
        <p:nvSpPr>
          <p:cNvPr id="8" name="Text Placeholder 7">
            <a:extLst>
              <a:ext uri="{FF2B5EF4-FFF2-40B4-BE49-F238E27FC236}">
                <a16:creationId xmlns:a16="http://schemas.microsoft.com/office/drawing/2014/main" id="{F2A0E605-DBD3-4273-ACB3-126636543907}"/>
              </a:ext>
            </a:extLst>
          </p:cNvPr>
          <p:cNvSpPr>
            <a:spLocks noGrp="1"/>
          </p:cNvSpPr>
          <p:nvPr>
            <p:ph type="body" sz="quarter" idx="14"/>
          </p:nvPr>
        </p:nvSpPr>
        <p:spPr/>
        <p:txBody>
          <a:bodyPr/>
          <a:lstStyle/>
          <a:p>
            <a:endParaRPr lang="en-GB"/>
          </a:p>
        </p:txBody>
      </p:sp>
      <p:sp>
        <p:nvSpPr>
          <p:cNvPr id="9" name="Text Placeholder 8">
            <a:extLst>
              <a:ext uri="{FF2B5EF4-FFF2-40B4-BE49-F238E27FC236}">
                <a16:creationId xmlns:a16="http://schemas.microsoft.com/office/drawing/2014/main" id="{4FB4742A-33F6-41D1-9A76-FA83F3909FEC}"/>
              </a:ext>
            </a:extLst>
          </p:cNvPr>
          <p:cNvSpPr>
            <a:spLocks noGrp="1"/>
          </p:cNvSpPr>
          <p:nvPr>
            <p:ph type="body" sz="quarter" idx="15"/>
          </p:nvPr>
        </p:nvSpPr>
        <p:spPr/>
        <p:txBody>
          <a:bodyPr/>
          <a:lstStyle/>
          <a:p>
            <a:endParaRPr lang="en-GB"/>
          </a:p>
        </p:txBody>
      </p:sp>
      <p:pic>
        <p:nvPicPr>
          <p:cNvPr id="6" name="Content Placeholder 7" descr="Graphical user interface, text&#10;&#10;Description automatically generated">
            <a:extLst>
              <a:ext uri="{FF2B5EF4-FFF2-40B4-BE49-F238E27FC236}">
                <a16:creationId xmlns:a16="http://schemas.microsoft.com/office/drawing/2014/main" id="{D7B46CD4-64FC-4879-B2D7-CE5FB7F31E1D}"/>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66750" y="1573213"/>
            <a:ext cx="8020050" cy="4545012"/>
          </a:xfrm>
          <a:prstGeom prst="rect">
            <a:avLst/>
          </a:prstGeom>
        </p:spPr>
      </p:pic>
    </p:spTree>
    <p:extLst>
      <p:ext uri="{BB962C8B-B14F-4D97-AF65-F5344CB8AC3E}">
        <p14:creationId xmlns:p14="http://schemas.microsoft.com/office/powerpoint/2010/main" val="4078863708"/>
      </p:ext>
    </p:extLst>
  </p:cSld>
  <p:clrMapOvr>
    <a:masterClrMapping/>
  </p:clrMapOvr>
</p:sld>
</file>

<file path=ppt/theme/theme1.xml><?xml version="1.0" encoding="utf-8"?>
<a:theme xmlns:a="http://schemas.openxmlformats.org/drawingml/2006/main" name="SGUL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lue divid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Green divid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Burgundy divid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4CFFBB0E19E0040AE572FDB62D705FD" ma:contentTypeVersion="5" ma:contentTypeDescription="Create a new document." ma:contentTypeScope="" ma:versionID="910e3e43006db07c7f1b4264410f2dcd">
  <xsd:schema xmlns:xsd="http://www.w3.org/2001/XMLSchema" xmlns:xs="http://www.w3.org/2001/XMLSchema" xmlns:p="http://schemas.microsoft.com/office/2006/metadata/properties" xmlns:ns3="3806e3cd-d2c1-4b9c-98d2-909ddc7cb373" xmlns:ns4="a9fa28d7-a7fe-489c-8dfc-3e71b269d947" targetNamespace="http://schemas.microsoft.com/office/2006/metadata/properties" ma:root="true" ma:fieldsID="b9532ef7c50ce03d6c536cf940b47a97" ns3:_="" ns4:_="">
    <xsd:import namespace="3806e3cd-d2c1-4b9c-98d2-909ddc7cb373"/>
    <xsd:import namespace="a9fa28d7-a7fe-489c-8dfc-3e71b269d94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06e3cd-d2c1-4b9c-98d2-909ddc7cb37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fa28d7-a7fe-489c-8dfc-3e71b269d94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C29871-FF4D-45C8-A158-5C5627AD9E0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806e3cd-d2c1-4b9c-98d2-909ddc7cb373"/>
    <ds:schemaRef ds:uri="a9fa28d7-a7fe-489c-8dfc-3e71b269d947"/>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595C9212-84DB-4F5A-A1FD-D4317A5C7AF1}">
  <ds:schemaRefs>
    <ds:schemaRef ds:uri="http://schemas.microsoft.com/sharepoint/v3/contenttype/forms"/>
  </ds:schemaRefs>
</ds:datastoreItem>
</file>

<file path=customXml/itemProps3.xml><?xml version="1.0" encoding="utf-8"?>
<ds:datastoreItem xmlns:ds="http://schemas.openxmlformats.org/officeDocument/2006/customXml" ds:itemID="{8E164764-BEDE-43AA-97BD-77670F2115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06e3cd-d2c1-4b9c-98d2-909ddc7cb373"/>
    <ds:schemaRef ds:uri="a9fa28d7-a7fe-489c-8dfc-3e71b269d9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sgul powerpoint templates_4 3ratio</Template>
  <TotalTime>1301</TotalTime>
  <Words>4765</Words>
  <Application>Microsoft Office PowerPoint</Application>
  <PresentationFormat>On-screen Show (4:3)</PresentationFormat>
  <Paragraphs>250</Paragraphs>
  <Slides>26</Slides>
  <Notes>25</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26</vt:i4>
      </vt:variant>
    </vt:vector>
  </HeadingPairs>
  <TitlesOfParts>
    <vt:vector size="47" baseType="lpstr">
      <vt:lpstr>ＭＳ Ｐゴシック</vt:lpstr>
      <vt:lpstr>Arial</vt:lpstr>
      <vt:lpstr>Arial Bold</vt:lpstr>
      <vt:lpstr>Arial Unicode MS</vt:lpstr>
      <vt:lpstr>Avenir Next LT Pro</vt:lpstr>
      <vt:lpstr>Avenir Next W01</vt:lpstr>
      <vt:lpstr>AvenirNext LT Pro Regular</vt:lpstr>
      <vt:lpstr>Calibri</vt:lpstr>
      <vt:lpstr>Georgia</vt:lpstr>
      <vt:lpstr>Helvetica</vt:lpstr>
      <vt:lpstr>Hind</vt:lpstr>
      <vt:lpstr>Minion W01</vt:lpstr>
      <vt:lpstr>Symbol</vt:lpstr>
      <vt:lpstr>Times New Roman</vt:lpstr>
      <vt:lpstr>Wingdings</vt:lpstr>
      <vt:lpstr>SGUL_normal</vt:lpstr>
      <vt:lpstr>Custom Design</vt:lpstr>
      <vt:lpstr>1_Custom Design</vt:lpstr>
      <vt:lpstr>Blue divider slide</vt:lpstr>
      <vt:lpstr>Green divider slide</vt:lpstr>
      <vt:lpstr>Burgundy divider slide</vt:lpstr>
      <vt:lpstr>USS Valuation 2020/Consultation and Employer Proposal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 Georges, University of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Cara Wright</dc:creator>
  <cp:lastModifiedBy>Cara Wright</cp:lastModifiedBy>
  <cp:revision>115</cp:revision>
  <cp:lastPrinted>2019-09-02T12:09:44Z</cp:lastPrinted>
  <dcterms:created xsi:type="dcterms:W3CDTF">2019-04-30T15:09:10Z</dcterms:created>
  <dcterms:modified xsi:type="dcterms:W3CDTF">2021-12-13T14:10:06Z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0x010100D4CFFBB0E19E0040AE572FDB62D705FD</vt:lpwstr>
  </property>
</Properties>
</file>