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9" r:id="rId3"/>
    <p:sldMasterId id="2147483704" r:id="rId4"/>
  </p:sldMasterIdLst>
  <p:notesMasterIdLst>
    <p:notesMasterId r:id="rId8"/>
  </p:notesMasterIdLst>
  <p:sldIdLst>
    <p:sldId id="256"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38C2B6F-426D-6043-8BA1-EB6EC6AA6BE1}">
          <p14:sldIdLst>
            <p14:sldId id="256"/>
            <p14:sldId id="260"/>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8" autoAdjust="0"/>
    <p:restoredTop sz="96359" autoAdjust="0"/>
  </p:normalViewPr>
  <p:slideViewPr>
    <p:cSldViewPr>
      <p:cViewPr varScale="1">
        <p:scale>
          <a:sx n="125" d="100"/>
          <a:sy n="125" d="100"/>
        </p:scale>
        <p:origin x="396" y="108"/>
      </p:cViewPr>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9" d="100"/>
          <a:sy n="99" d="100"/>
        </p:scale>
        <p:origin x="420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69E2E-F8A2-49E2-97F2-41408FBFD2B3}" type="datetimeFigureOut">
              <a:rPr lang="en-GB" smtClean="0"/>
              <a:t>29/03/2023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266D-1B47-4B5A-9738-C55163A0D092}" type="slidenum">
              <a:rPr lang="en-GB" smtClean="0"/>
              <a:t>‹#›</a:t>
            </a:fld>
            <a:endParaRPr lang="en-GB"/>
          </a:p>
        </p:txBody>
      </p:sp>
    </p:spTree>
    <p:extLst>
      <p:ext uri="{BB962C8B-B14F-4D97-AF65-F5344CB8AC3E}">
        <p14:creationId xmlns:p14="http://schemas.microsoft.com/office/powerpoint/2010/main" val="232845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gul.ac.uk/"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gul.ac.uk/" TargetMode="Externa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957826F4-52AA-7FDF-8F60-95802FDF62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521"/>
          <a:stretch/>
        </p:blipFill>
        <p:spPr>
          <a:xfrm>
            <a:off x="6312024" y="2060848"/>
            <a:ext cx="5773376" cy="478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B710359E-1305-09B2-BBE9-15E59CEAF6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dirty="0"/>
              <a:t>Presentation subtitle</a:t>
            </a:r>
            <a:endParaRPr lang="en-GB" dirty="0"/>
          </a:p>
        </p:txBody>
      </p:sp>
    </p:spTree>
    <p:extLst>
      <p:ext uri="{BB962C8B-B14F-4D97-AF65-F5344CB8AC3E}">
        <p14:creationId xmlns:p14="http://schemas.microsoft.com/office/powerpoint/2010/main" val="3170294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tx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tx2">
              <a:alpha val="20000"/>
            </a:schemeClr>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tx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endParaRPr lang="en-GB" dirty="0"/>
          </a:p>
        </p:txBody>
      </p:sp>
    </p:spTree>
    <p:extLst>
      <p:ext uri="{BB962C8B-B14F-4D97-AF65-F5344CB8AC3E}">
        <p14:creationId xmlns:p14="http://schemas.microsoft.com/office/powerpoint/2010/main" val="298342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tx2">
              <a:alpha val="20000"/>
            </a:schemeClr>
          </a:solidFill>
        </p:spPr>
        <p:txBody>
          <a:bodyPr/>
          <a:lstStyle>
            <a:lvl1pPr marL="0" indent="0" algn="ctr">
              <a:buNone/>
              <a:defRPr/>
            </a:lvl1pPr>
          </a:lstStyle>
          <a:p>
            <a:r>
              <a:rPr lang="en-GB" dirty="0"/>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endParaRPr lang="en-GB" dirty="0"/>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Logo&#10;&#10;Description automatically generated with medium confidence">
            <a:extLst>
              <a:ext uri="{FF2B5EF4-FFF2-40B4-BE49-F238E27FC236}">
                <a16:creationId xmlns:a16="http://schemas.microsoft.com/office/drawing/2014/main" id="{C37564CD-171D-B0AB-D1D8-3382268AC6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882232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2961562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tx2"/>
          </a:solidFill>
        </p:spPr>
        <p:txBody>
          <a:bodyPr/>
          <a:lstStyle>
            <a:lvl1pP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tx2">
              <a:alpha val="70000"/>
            </a:schemeClr>
          </a:solidFill>
        </p:spPr>
        <p:txBody>
          <a:body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tx2">
              <a:alpha val="70000"/>
            </a:schemeClr>
          </a:solidFill>
        </p:spPr>
        <p:txBody>
          <a:body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tx2"/>
          </a:solidFill>
        </p:spPr>
        <p:txBody>
          <a:bodyPr/>
          <a:lstStyle>
            <a:lvl1pP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tx2">
              <a:alpha val="70000"/>
            </a:schemeClr>
          </a:solidFill>
        </p:spPr>
        <p:txBody>
          <a:bodyPr/>
          <a:lstStyle/>
          <a:p>
            <a:endParaRPr lang="en-GB" dirty="0"/>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endParaRPr lang="en-GB" dirty="0"/>
          </a:p>
        </p:txBody>
      </p:sp>
    </p:spTree>
    <p:extLst>
      <p:ext uri="{BB962C8B-B14F-4D97-AF65-F5344CB8AC3E}">
        <p14:creationId xmlns:p14="http://schemas.microsoft.com/office/powerpoint/2010/main" val="19687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tx2">
              <a:alpha val="70000"/>
            </a:schemeClr>
          </a:solidFill>
        </p:spPr>
        <p:txBody>
          <a:bodyPr/>
          <a:lstStyle>
            <a:lvl1pPr marL="0" indent="0">
              <a:buNone/>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tx2"/>
          </a:solidFill>
        </p:spPr>
        <p:txBody>
          <a:bodyPr/>
          <a:lstStyle>
            <a:lvl1pPr marL="0" indent="0">
              <a:buNone/>
              <a:defRPr>
                <a:solidFill>
                  <a:schemeClr val="bg1"/>
                </a:solidFill>
              </a:defRPr>
            </a:lvl1pPr>
          </a:lstStyle>
          <a:p>
            <a:endParaRPr lang="en-GB" dirty="0"/>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tx2">
              <a:alpha val="70000"/>
            </a:schemeClr>
          </a:solidFill>
        </p:spPr>
        <p:txBody>
          <a:bodyPr/>
          <a:lstStyle>
            <a:lvl1pPr marL="0" indent="0">
              <a:buNone/>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tx2"/>
          </a:solidFill>
        </p:spPr>
        <p:txBody>
          <a:bodyPr/>
          <a:lstStyle>
            <a:lvl1pPr marL="0" indent="0">
              <a:buNone/>
              <a:defRPr>
                <a:solidFill>
                  <a:schemeClr val="bg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tx2">
              <a:alpha val="70000"/>
            </a:schemeClr>
          </a:solidFill>
        </p:spPr>
        <p:txBody>
          <a:bodyPr/>
          <a:lstStyle>
            <a:lvl1pPr marL="0" indent="0">
              <a:buNone/>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tx2"/>
          </a:solidFill>
        </p:spPr>
        <p:txBody>
          <a:bodyPr/>
          <a:lstStyle>
            <a:lvl1pPr marL="0" indent="0">
              <a:buNone/>
              <a:defRPr>
                <a:solidFill>
                  <a:schemeClr val="bg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tx2"/>
          </a:solidFill>
        </p:spPr>
        <p:txBody>
          <a:bodyPr/>
          <a:lstStyle>
            <a:lvl1pPr marL="0" indent="0">
              <a:buNone/>
              <a:defRPr>
                <a:solidFill>
                  <a:schemeClr val="bg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tx2">
              <a:alpha val="70000"/>
            </a:schemeClr>
          </a:solidFill>
        </p:spPr>
        <p:txBody>
          <a:bodyPr/>
          <a:lstStyle>
            <a:lvl1pPr marL="0" indent="0">
              <a:buNone/>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tx2"/>
          </a:solidFill>
        </p:spPr>
        <p:txBody>
          <a:bodyPr/>
          <a:lstStyle>
            <a:lvl1pPr marL="0" indent="0">
              <a:buNone/>
              <a:defRPr>
                <a:solidFill>
                  <a:schemeClr val="bg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tx2">
              <a:alpha val="70000"/>
            </a:schemeClr>
          </a:solidFill>
        </p:spPr>
        <p:txBody>
          <a:bodyPr/>
          <a:lstStyle>
            <a:lvl1pPr marL="0" indent="0">
              <a:buNone/>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tx2"/>
          </a:solidFill>
        </p:spPr>
        <p:txBody>
          <a:bodyPr/>
          <a:lstStyle>
            <a:lvl1pPr marL="0" indent="0">
              <a:buNone/>
              <a:defRPr>
                <a:solidFill>
                  <a:schemeClr val="bg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tx2">
              <a:alpha val="70000"/>
            </a:schemeClr>
          </a:solidFill>
        </p:spPr>
        <p:txBody>
          <a:bodyPr/>
          <a:lstStyle>
            <a:lvl1pPr marL="0" indent="0">
              <a:buNone/>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endParaRPr lang="en-GB" dirty="0"/>
          </a:p>
        </p:txBody>
      </p:sp>
    </p:spTree>
    <p:extLst>
      <p:ext uri="{BB962C8B-B14F-4D97-AF65-F5344CB8AC3E}">
        <p14:creationId xmlns:p14="http://schemas.microsoft.com/office/powerpoint/2010/main" val="1005559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dirty="0">
                <a:solidFill>
                  <a:srgbClr val="FFFFFF"/>
                </a:solidFill>
                <a:effectLst/>
                <a:latin typeface="+mj-lt"/>
                <a:hlinkClick r:id="rId2"/>
              </a:rPr>
              <a:t>www.sgul.ac.uk</a:t>
            </a:r>
            <a:endParaRPr lang="en-GB" sz="1600" b="0" i="0" dirty="0">
              <a:solidFill>
                <a:srgbClr val="FFFFFF"/>
              </a:solidFill>
              <a:effectLst/>
              <a:latin typeface="+mj-lt"/>
            </a:endParaRPr>
          </a:p>
          <a:p>
            <a:pPr algn="ctr">
              <a:buFont typeface="Arial" panose="020B0604020202020204" pitchFamily="34" charset="0"/>
              <a:buNone/>
            </a:pPr>
            <a:endParaRPr lang="en-GB" sz="1600" b="0" i="0" dirty="0">
              <a:solidFill>
                <a:srgbClr val="FFFFFF"/>
              </a:solidFill>
              <a:effectLst/>
              <a:latin typeface="+mj-lt"/>
            </a:endParaRPr>
          </a:p>
          <a:p>
            <a:pPr algn="ctr">
              <a:buFont typeface="Arial" panose="020B0604020202020204" pitchFamily="34" charset="0"/>
              <a:buNone/>
            </a:pPr>
            <a:endParaRPr lang="en-GB" sz="1600" b="0" i="0" dirty="0">
              <a:solidFill>
                <a:srgbClr val="FFFFFF"/>
              </a:solidFill>
              <a:effectLst/>
              <a:latin typeface="+mj-lt"/>
            </a:endParaRPr>
          </a:p>
          <a:p>
            <a:pPr algn="ctr">
              <a:buFont typeface="Arial" panose="020B0604020202020204" pitchFamily="34" charset="0"/>
              <a:buNone/>
            </a:pPr>
            <a:r>
              <a:rPr lang="en-GB" sz="1600" b="0" i="0" dirty="0">
                <a:solidFill>
                  <a:srgbClr val="FFFFFF"/>
                </a:solidFill>
                <a:effectLst/>
                <a:latin typeface="+mj-lt"/>
              </a:rPr>
              <a:t>St George's, University of London</a:t>
            </a:r>
            <a:br>
              <a:rPr lang="en-GB" sz="1600" b="0" i="0" dirty="0">
                <a:solidFill>
                  <a:srgbClr val="FFFFFF"/>
                </a:solidFill>
                <a:effectLst/>
                <a:latin typeface="+mj-lt"/>
              </a:rPr>
            </a:br>
            <a:r>
              <a:rPr lang="en-GB" sz="1600" b="0" i="0" dirty="0">
                <a:solidFill>
                  <a:srgbClr val="FFFFFF"/>
                </a:solidFill>
                <a:effectLst/>
                <a:latin typeface="+mj-lt"/>
              </a:rPr>
              <a:t>Cranmer Terrace</a:t>
            </a:r>
            <a:br>
              <a:rPr lang="en-GB" sz="1600" b="0" i="0" dirty="0">
                <a:solidFill>
                  <a:srgbClr val="FFFFFF"/>
                </a:solidFill>
                <a:effectLst/>
                <a:latin typeface="+mj-lt"/>
              </a:rPr>
            </a:br>
            <a:r>
              <a:rPr lang="en-GB" sz="1600" b="0" i="0" dirty="0">
                <a:solidFill>
                  <a:srgbClr val="FFFFFF"/>
                </a:solidFill>
                <a:effectLst/>
                <a:latin typeface="+mj-lt"/>
              </a:rPr>
              <a:t>London SW17 0RE</a:t>
            </a:r>
          </a:p>
        </p:txBody>
      </p:sp>
      <p:pic>
        <p:nvPicPr>
          <p:cNvPr id="6" name="Picture 5" descr="Logo&#10;&#10;Description automatically generated">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939" y="1416566"/>
            <a:ext cx="2684122" cy="2424964"/>
          </a:xfrm>
          <a:prstGeom prst="rect">
            <a:avLst/>
          </a:prstGeom>
        </p:spPr>
      </p:pic>
    </p:spTree>
    <p:extLst>
      <p:ext uri="{BB962C8B-B14F-4D97-AF65-F5344CB8AC3E}">
        <p14:creationId xmlns:p14="http://schemas.microsoft.com/office/powerpoint/2010/main" val="167573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7826F4-52AA-7FDF-8F60-95802FDF6269}"/>
              </a:ext>
            </a:extLst>
          </p:cNvPr>
          <p:cNvPicPr>
            <a:picLocks noChangeAspect="1"/>
          </p:cNvPicPr>
          <p:nvPr userDrawn="1"/>
        </p:nvPicPr>
        <p:blipFill>
          <a:blip r:embed="rId2">
            <a:extLst>
              <a:ext uri="{28A0092B-C50C-407E-A947-70E740481C1C}">
                <a14:useLocalDpi xmlns:a14="http://schemas.microsoft.com/office/drawing/2010/main" val="0"/>
              </a:ext>
            </a:extLst>
          </a:blip>
          <a:srcRect t="4755" b="4755"/>
          <a:stretch/>
        </p:blipFill>
        <p:spPr>
          <a:xfrm>
            <a:off x="6312024" y="2060848"/>
            <a:ext cx="5773376" cy="4788000"/>
          </a:xfrm>
          <a:prstGeom prst="rect">
            <a:avLst/>
          </a:prstGeom>
        </p:spPr>
      </p:pic>
      <p:pic>
        <p:nvPicPr>
          <p:cNvPr id="10" name="Picture 9">
            <a:extLst>
              <a:ext uri="{FF2B5EF4-FFF2-40B4-BE49-F238E27FC236}">
                <a16:creationId xmlns:a16="http://schemas.microsoft.com/office/drawing/2014/main" id="{B710359E-1305-09B2-BBE9-15E59CEAF6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0" y="2105"/>
            <a:ext cx="2676149" cy="1592945"/>
          </a:xfrm>
          <a:prstGeom prst="rect">
            <a:avLst/>
          </a:prstGeom>
        </p:spPr>
      </p:pic>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842927" y="2750762"/>
            <a:ext cx="4943296" cy="936562"/>
          </a:xfrm>
          <a:prstGeom prst="rect">
            <a:avLst/>
          </a:prstGeom>
          <a:solidFill>
            <a:schemeClr val="tx1"/>
          </a:solidFill>
        </p:spPr>
        <p:txBody>
          <a:bodyPr wrap="non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842963" y="3860800"/>
            <a:ext cx="3523722" cy="480131"/>
          </a:xfrm>
          <a:solidFill>
            <a:schemeClr val="tx1"/>
          </a:solidFill>
        </p:spPr>
        <p:txBody>
          <a:bodyPr wrap="none">
            <a:spAutoFit/>
          </a:bodyPr>
          <a:lstStyle>
            <a:lvl1pPr marL="0" indent="0">
              <a:buNone/>
              <a:defRPr>
                <a:solidFill>
                  <a:schemeClr val="bg1"/>
                </a:solidFill>
              </a:defRPr>
            </a:lvl1pPr>
          </a:lstStyle>
          <a:p>
            <a:pPr lvl="0"/>
            <a:r>
              <a:rPr lang="en-US" dirty="0"/>
              <a:t>Presentation subtitle</a:t>
            </a:r>
            <a:endParaRPr lang="en-GB" dirty="0"/>
          </a:p>
        </p:txBody>
      </p:sp>
    </p:spTree>
    <p:extLst>
      <p:ext uri="{BB962C8B-B14F-4D97-AF65-F5344CB8AC3E}">
        <p14:creationId xmlns:p14="http://schemas.microsoft.com/office/powerpoint/2010/main" val="108174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0" y="2105"/>
            <a:ext cx="2676149" cy="1592945"/>
          </a:xfrm>
          <a:prstGeom prst="rect">
            <a:avLst/>
          </a:prstGeom>
        </p:spPr>
      </p:pic>
      <p:pic>
        <p:nvPicPr>
          <p:cNvPr id="9" name="Picture 8">
            <a:extLst>
              <a:ext uri="{FF2B5EF4-FFF2-40B4-BE49-F238E27FC236}">
                <a16:creationId xmlns:a16="http://schemas.microsoft.com/office/drawing/2014/main" id="{7A0B4A42-8A60-2840-74D1-DA967E2FE4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727" t="5471" r="-22729" b="17379"/>
          <a:stretch/>
        </p:blipFill>
        <p:spPr>
          <a:xfrm>
            <a:off x="0" y="4320000"/>
            <a:ext cx="3564000" cy="2520000"/>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dirty="0"/>
              <a:t>Presentation subtitle</a:t>
            </a:r>
            <a:endParaRPr lang="en-GB" dirty="0"/>
          </a:p>
        </p:txBody>
      </p:sp>
    </p:spTree>
    <p:extLst>
      <p:ext uri="{BB962C8B-B14F-4D97-AF65-F5344CB8AC3E}">
        <p14:creationId xmlns:p14="http://schemas.microsoft.com/office/powerpoint/2010/main" val="4115119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ln>
            <a:noFill/>
          </a:ln>
        </p:spPr>
        <p:txBody>
          <a:bodyPr anchor="t" anchorCtr="1"/>
          <a:lstStyle>
            <a:lvl1pPr algn="ctr">
              <a:defRPr>
                <a:solidFill>
                  <a:schemeClr val="bg1"/>
                </a:solidFill>
              </a:defRPr>
            </a:lvl1pPr>
          </a:lstStyle>
          <a:p>
            <a:r>
              <a:rPr lang="en-GB" dirty="0"/>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dirty="0"/>
              <a:t>Presentation subtitle</a:t>
            </a:r>
            <a:endParaRPr lang="en-GB" dirty="0"/>
          </a:p>
        </p:txBody>
      </p:sp>
      <p:pic>
        <p:nvPicPr>
          <p:cNvPr id="8" name="Picture 7">
            <a:extLst>
              <a:ext uri="{FF2B5EF4-FFF2-40B4-BE49-F238E27FC236}">
                <a16:creationId xmlns:a16="http://schemas.microsoft.com/office/drawing/2014/main" id="{AF96AFD4-6ACB-65A7-C3DF-1CA82C279F4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2105"/>
            <a:ext cx="2676149" cy="1592945"/>
          </a:xfrm>
          <a:prstGeom prst="rect">
            <a:avLst/>
          </a:prstGeom>
        </p:spPr>
      </p:pic>
      <p:pic>
        <p:nvPicPr>
          <p:cNvPr id="12" name="Picture 11">
            <a:extLst>
              <a:ext uri="{FF2B5EF4-FFF2-40B4-BE49-F238E27FC236}">
                <a16:creationId xmlns:a16="http://schemas.microsoft.com/office/drawing/2014/main" id="{E152685D-211C-681F-9347-451E3A5A9C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727" t="5471" r="-22729" b="17379"/>
          <a:stretch/>
        </p:blipFill>
        <p:spPr>
          <a:xfrm>
            <a:off x="0" y="4320000"/>
            <a:ext cx="3564000" cy="2520000"/>
          </a:xfrm>
          <a:prstGeom prst="rect">
            <a:avLst/>
          </a:prstGeom>
        </p:spPr>
      </p:pic>
    </p:spTree>
    <p:extLst>
      <p:ext uri="{BB962C8B-B14F-4D97-AF65-F5344CB8AC3E}">
        <p14:creationId xmlns:p14="http://schemas.microsoft.com/office/powerpoint/2010/main" val="2417362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5EEBAC1-EAB2-DD2F-1EF3-5E7E536BC403}"/>
              </a:ext>
            </a:extLst>
          </p:cNvPr>
          <p:cNvPicPr>
            <a:picLocks noChangeAspect="1"/>
          </p:cNvPicPr>
          <p:nvPr userDrawn="1"/>
        </p:nvPicPr>
        <p:blipFill>
          <a:blip r:embed="rId2">
            <a:extLst>
              <a:ext uri="{28A0092B-C50C-407E-A947-70E740481C1C}">
                <a14:useLocalDpi xmlns:a14="http://schemas.microsoft.com/office/drawing/2010/main" val="0"/>
              </a:ext>
            </a:extLst>
          </a:blip>
          <a:srcRect t="7062" b="7062"/>
          <a:stretch/>
        </p:blipFill>
        <p:spPr>
          <a:xfrm>
            <a:off x="288000" y="0"/>
            <a:ext cx="8736592" cy="687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44F02226-C599-B044-9065-347F907CC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750762"/>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dirty="0"/>
              <a:t>Section title</a:t>
            </a:r>
            <a:endParaRPr lang="en-GB" dirty="0"/>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86080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dirty="0"/>
              <a:t>Section subtitle</a:t>
            </a:r>
            <a:endParaRPr lang="en-GB" dirty="0"/>
          </a:p>
        </p:txBody>
      </p:sp>
    </p:spTree>
    <p:extLst>
      <p:ext uri="{BB962C8B-B14F-4D97-AF65-F5344CB8AC3E}">
        <p14:creationId xmlns:p14="http://schemas.microsoft.com/office/powerpoint/2010/main" val="246903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with medium confidence">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7A0B4A42-8A60-2840-74D1-DA967E2FE4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112" t="-5" r="-29585" b="22503"/>
          <a:stretch/>
        </p:blipFill>
        <p:spPr>
          <a:xfrm>
            <a:off x="0" y="4365384"/>
            <a:ext cx="3564000" cy="2520000"/>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dirty="0"/>
              <a:t>Presentation subtitle</a:t>
            </a:r>
            <a:endParaRPr lang="en-GB" dirty="0"/>
          </a:p>
        </p:txBody>
      </p:sp>
    </p:spTree>
    <p:extLst>
      <p:ext uri="{BB962C8B-B14F-4D97-AF65-F5344CB8AC3E}">
        <p14:creationId xmlns:p14="http://schemas.microsoft.com/office/powerpoint/2010/main" val="4225892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endParaRPr lang="en-GB" dirty="0"/>
          </a:p>
        </p:txBody>
      </p:sp>
      <p:pic>
        <p:nvPicPr>
          <p:cNvPr id="7" name="Picture 6">
            <a:extLst>
              <a:ext uri="{FF2B5EF4-FFF2-40B4-BE49-F238E27FC236}">
                <a16:creationId xmlns:a16="http://schemas.microsoft.com/office/drawing/2014/main" id="{FD0A4EFC-C096-98AD-A7B8-846132CD71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26914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endParaRPr lang="en-GB" dirty="0"/>
          </a:p>
        </p:txBody>
      </p:sp>
      <p:pic>
        <p:nvPicPr>
          <p:cNvPr id="8" name="Picture 7">
            <a:extLst>
              <a:ext uri="{FF2B5EF4-FFF2-40B4-BE49-F238E27FC236}">
                <a16:creationId xmlns:a16="http://schemas.microsoft.com/office/drawing/2014/main" id="{BE878E52-3D0F-4C68-D5DA-4203A1FCFD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3213360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accent1">
              <a:alpha val="22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endParaRPr lang="en-GB" dirty="0"/>
          </a:p>
        </p:txBody>
      </p:sp>
      <p:pic>
        <p:nvPicPr>
          <p:cNvPr id="7" name="Picture 6">
            <a:extLst>
              <a:ext uri="{FF2B5EF4-FFF2-40B4-BE49-F238E27FC236}">
                <a16:creationId xmlns:a16="http://schemas.microsoft.com/office/drawing/2014/main" id="{0C793627-79E4-0457-EB94-72C3B3DD77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012512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accent1"/>
          </a:solidFill>
        </p:spPr>
        <p:txBody>
          <a:bodyPr anchor="ctr"/>
          <a:lstStyle>
            <a:lvl1pPr marL="0" indent="0" algn="ctr">
              <a:buNone/>
              <a:defRPr>
                <a:solidFill>
                  <a:schemeClr val="bg1"/>
                </a:solidFill>
              </a:defRPr>
            </a:lvl1pPr>
          </a:lstStyle>
          <a:p>
            <a:r>
              <a:rPr lang="en-GB" dirty="0"/>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endParaRPr lang="en-GB" dirty="0"/>
          </a:p>
        </p:txBody>
      </p:sp>
      <p:pic>
        <p:nvPicPr>
          <p:cNvPr id="8" name="Picture 7">
            <a:extLst>
              <a:ext uri="{FF2B5EF4-FFF2-40B4-BE49-F238E27FC236}">
                <a16:creationId xmlns:a16="http://schemas.microsoft.com/office/drawing/2014/main" id="{983C9AEC-C790-B768-B01B-F400CA013B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1746737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accent1">
              <a:alpha val="2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accent1">
              <a:alpha val="2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endParaRPr lang="en-GB" dirty="0"/>
          </a:p>
        </p:txBody>
      </p:sp>
      <p:pic>
        <p:nvPicPr>
          <p:cNvPr id="8" name="Picture 7">
            <a:extLst>
              <a:ext uri="{FF2B5EF4-FFF2-40B4-BE49-F238E27FC236}">
                <a16:creationId xmlns:a16="http://schemas.microsoft.com/office/drawing/2014/main" id="{5CEB6209-07E7-16A7-182C-9A095379AF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715640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accent1"/>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accent1">
              <a:alpha val="20000"/>
            </a:schemeClr>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accent1"/>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endParaRPr lang="en-GB" dirty="0"/>
          </a:p>
        </p:txBody>
      </p:sp>
      <p:pic>
        <p:nvPicPr>
          <p:cNvPr id="10" name="Picture 9">
            <a:extLst>
              <a:ext uri="{FF2B5EF4-FFF2-40B4-BE49-F238E27FC236}">
                <a16:creationId xmlns:a16="http://schemas.microsoft.com/office/drawing/2014/main" id="{81EC22D2-C993-DCC0-9066-0B974DCA58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320578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accent1">
              <a:alpha val="20000"/>
            </a:schemeClr>
          </a:solidFill>
        </p:spPr>
        <p:txBody>
          <a:bodyPr/>
          <a:lstStyle>
            <a:lvl1pPr marL="0" indent="0" algn="ctr">
              <a:buNone/>
              <a:defRPr/>
            </a:lvl1pPr>
          </a:lstStyle>
          <a:p>
            <a:r>
              <a:rPr lang="en-GB" dirty="0"/>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endParaRPr lang="en-GB" dirty="0"/>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pic>
        <p:nvPicPr>
          <p:cNvPr id="7" name="Picture 6">
            <a:extLst>
              <a:ext uri="{FF2B5EF4-FFF2-40B4-BE49-F238E27FC236}">
                <a16:creationId xmlns:a16="http://schemas.microsoft.com/office/drawing/2014/main" id="{5D37F8E8-81B1-70E1-0059-AA46C489A4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864269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endParaRPr lang="en-GB" dirty="0"/>
          </a:p>
        </p:txBody>
      </p:sp>
    </p:spTree>
    <p:extLst>
      <p:ext uri="{BB962C8B-B14F-4D97-AF65-F5344CB8AC3E}">
        <p14:creationId xmlns:p14="http://schemas.microsoft.com/office/powerpoint/2010/main" val="1083244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accent1"/>
          </a:solidFill>
        </p:spPr>
        <p:txBody>
          <a:bodyPr/>
          <a:lstStyle>
            <a:lvl1pP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accent1">
              <a:alpha val="70000"/>
            </a:schemeClr>
          </a:solidFill>
        </p:spPr>
        <p:txBody>
          <a:body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accent1">
              <a:alpha val="70000"/>
            </a:schemeClr>
          </a:solidFill>
        </p:spPr>
        <p:txBody>
          <a:body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accent1"/>
          </a:solidFill>
        </p:spPr>
        <p:txBody>
          <a:bodyPr/>
          <a:lstStyle>
            <a:lvl1pP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accent1">
              <a:alpha val="70000"/>
            </a:schemeClr>
          </a:solidFill>
        </p:spPr>
        <p:txBody>
          <a:bodyPr/>
          <a:lstStyle/>
          <a:p>
            <a:endParaRPr lang="en-GB" dirty="0"/>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endParaRPr lang="en-GB" dirty="0"/>
          </a:p>
        </p:txBody>
      </p:sp>
      <p:pic>
        <p:nvPicPr>
          <p:cNvPr id="14" name="Picture 13">
            <a:extLst>
              <a:ext uri="{FF2B5EF4-FFF2-40B4-BE49-F238E27FC236}">
                <a16:creationId xmlns:a16="http://schemas.microsoft.com/office/drawing/2014/main" id="{59DF2497-7EC0-39F9-8EC3-1745F26487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15499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accent1">
              <a:alpha val="70000"/>
            </a:schemeClr>
          </a:solidFill>
        </p:spPr>
        <p:txBody>
          <a:bodyPr/>
          <a:lstStyle>
            <a:lvl1pPr marL="0" indent="0">
              <a:buNone/>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accent1"/>
          </a:solidFill>
        </p:spPr>
        <p:txBody>
          <a:bodyPr/>
          <a:lstStyle>
            <a:lvl1pPr marL="0" indent="0">
              <a:buNone/>
              <a:defRPr>
                <a:solidFill>
                  <a:schemeClr val="bg1"/>
                </a:solidFill>
              </a:defRPr>
            </a:lvl1pPr>
          </a:lstStyle>
          <a:p>
            <a:endParaRPr lang="en-GB" dirty="0"/>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accent1">
              <a:alpha val="70000"/>
            </a:schemeClr>
          </a:solidFill>
        </p:spPr>
        <p:txBody>
          <a:bodyPr/>
          <a:lstStyle>
            <a:lvl1pPr marL="0" indent="0">
              <a:buNone/>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accent1"/>
          </a:solidFill>
        </p:spPr>
        <p:txBody>
          <a:bodyPr/>
          <a:lstStyle>
            <a:lvl1pPr marL="0" indent="0">
              <a:buNone/>
              <a:defRPr>
                <a:solidFill>
                  <a:schemeClr val="bg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accent1">
              <a:alpha val="70000"/>
            </a:schemeClr>
          </a:solidFill>
        </p:spPr>
        <p:txBody>
          <a:bodyPr/>
          <a:lstStyle>
            <a:lvl1pPr marL="0" indent="0">
              <a:buNone/>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accent1"/>
          </a:solidFill>
        </p:spPr>
        <p:txBody>
          <a:bodyPr/>
          <a:lstStyle>
            <a:lvl1pPr marL="0" indent="0">
              <a:buNone/>
              <a:defRPr>
                <a:solidFill>
                  <a:schemeClr val="bg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accent1"/>
          </a:solidFill>
        </p:spPr>
        <p:txBody>
          <a:bodyPr/>
          <a:lstStyle>
            <a:lvl1pPr marL="0" indent="0">
              <a:buNone/>
              <a:defRPr>
                <a:solidFill>
                  <a:schemeClr val="bg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accent1">
              <a:alpha val="70000"/>
            </a:schemeClr>
          </a:solidFill>
        </p:spPr>
        <p:txBody>
          <a:bodyPr/>
          <a:lstStyle>
            <a:lvl1pPr marL="0" indent="0">
              <a:buNone/>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accent1"/>
          </a:solidFill>
        </p:spPr>
        <p:txBody>
          <a:bodyPr/>
          <a:lstStyle>
            <a:lvl1pPr marL="0" indent="0">
              <a:buNone/>
              <a:defRPr>
                <a:solidFill>
                  <a:schemeClr val="bg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accent1">
              <a:alpha val="70000"/>
            </a:schemeClr>
          </a:solidFill>
        </p:spPr>
        <p:txBody>
          <a:bodyPr/>
          <a:lstStyle>
            <a:lvl1pPr marL="0" indent="0">
              <a:buNone/>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accent1"/>
          </a:solidFill>
        </p:spPr>
        <p:txBody>
          <a:bodyPr/>
          <a:lstStyle>
            <a:lvl1pPr marL="0" indent="0">
              <a:buNone/>
              <a:defRPr>
                <a:solidFill>
                  <a:schemeClr val="bg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accent1">
              <a:alpha val="70000"/>
            </a:schemeClr>
          </a:solidFill>
        </p:spPr>
        <p:txBody>
          <a:bodyPr/>
          <a:lstStyle>
            <a:lvl1pPr marL="0" indent="0">
              <a:buNone/>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endParaRPr lang="en-GB" dirty="0"/>
          </a:p>
        </p:txBody>
      </p:sp>
    </p:spTree>
    <p:extLst>
      <p:ext uri="{BB962C8B-B14F-4D97-AF65-F5344CB8AC3E}">
        <p14:creationId xmlns:p14="http://schemas.microsoft.com/office/powerpoint/2010/main" val="3013067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noFill/>
          <a:ln>
            <a:noFill/>
          </a:ln>
        </p:spPr>
        <p:txBody>
          <a:bodyPr anchor="t" anchorCtr="1"/>
          <a:lstStyle>
            <a:lvl1pPr algn="ctr">
              <a:defRPr>
                <a:solidFill>
                  <a:schemeClr val="bg1"/>
                </a:solidFill>
              </a:defRPr>
            </a:lvl1pPr>
          </a:lstStyle>
          <a:p>
            <a:r>
              <a:rPr lang="en-GB" dirty="0"/>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with medium confidence">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dirty="0"/>
              <a:t>Presentation subtitle</a:t>
            </a:r>
            <a:endParaRPr lang="en-GB" dirty="0"/>
          </a:p>
        </p:txBody>
      </p:sp>
      <p:pic>
        <p:nvPicPr>
          <p:cNvPr id="11" name="Picture 10" descr="A picture containing shape&#10;&#10;Description automatically generated">
            <a:extLst>
              <a:ext uri="{FF2B5EF4-FFF2-40B4-BE49-F238E27FC236}">
                <a16:creationId xmlns:a16="http://schemas.microsoft.com/office/drawing/2014/main" id="{F17C9CFF-7EEF-978C-92D5-ED2F5E540D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112" t="-5" r="-29585" b="22503"/>
          <a:stretch/>
        </p:blipFill>
        <p:spPr>
          <a:xfrm>
            <a:off x="0" y="4365384"/>
            <a:ext cx="3564000" cy="2520000"/>
          </a:xfrm>
          <a:prstGeom prst="rect">
            <a:avLst/>
          </a:prstGeom>
        </p:spPr>
      </p:pic>
    </p:spTree>
    <p:extLst>
      <p:ext uri="{BB962C8B-B14F-4D97-AF65-F5344CB8AC3E}">
        <p14:creationId xmlns:p14="http://schemas.microsoft.com/office/powerpoint/2010/main" val="2882971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dirty="0">
                <a:solidFill>
                  <a:schemeClr val="accent1"/>
                </a:solidFill>
                <a:effectLst/>
                <a:latin typeface="+mj-lt"/>
                <a:hlinkClick r:id="rId2">
                  <a:extLst>
                    <a:ext uri="{A12FA001-AC4F-418D-AE19-62706E023703}">
                      <ahyp:hlinkClr xmlns:ahyp="http://schemas.microsoft.com/office/drawing/2018/hyperlinkcolor" val="tx"/>
                    </a:ext>
                  </a:extLst>
                </a:hlinkClick>
              </a:rPr>
              <a:t>www.sgul.ac.uk</a:t>
            </a:r>
            <a:endParaRPr lang="en-GB" sz="1600" b="0" i="0" dirty="0">
              <a:solidFill>
                <a:schemeClr val="accent1"/>
              </a:solidFill>
              <a:effectLst/>
              <a:latin typeface="+mj-lt"/>
            </a:endParaRPr>
          </a:p>
          <a:p>
            <a:pPr algn="ctr">
              <a:buFont typeface="Arial" panose="020B0604020202020204" pitchFamily="34" charset="0"/>
              <a:buNone/>
            </a:pPr>
            <a:endParaRPr lang="en-GB" sz="1600" b="0" i="0" dirty="0">
              <a:solidFill>
                <a:srgbClr val="FFFFFF"/>
              </a:solidFill>
              <a:effectLst/>
              <a:latin typeface="+mj-lt"/>
            </a:endParaRPr>
          </a:p>
          <a:p>
            <a:pPr algn="ctr">
              <a:buFont typeface="Arial" panose="020B0604020202020204" pitchFamily="34" charset="0"/>
              <a:buNone/>
            </a:pPr>
            <a:endParaRPr lang="en-GB" sz="1600" b="0" i="0" dirty="0">
              <a:solidFill>
                <a:srgbClr val="FFFFFF"/>
              </a:solidFill>
              <a:effectLst/>
              <a:latin typeface="+mj-lt"/>
            </a:endParaRPr>
          </a:p>
          <a:p>
            <a:pPr algn="ctr">
              <a:buFont typeface="Arial" panose="020B0604020202020204" pitchFamily="34" charset="0"/>
              <a:buNone/>
            </a:pPr>
            <a:r>
              <a:rPr lang="en-GB" sz="1600" b="0" i="0" dirty="0">
                <a:solidFill>
                  <a:srgbClr val="FFFFFF"/>
                </a:solidFill>
                <a:effectLst/>
                <a:latin typeface="+mj-lt"/>
              </a:rPr>
              <a:t>St George's, University of London</a:t>
            </a:r>
            <a:br>
              <a:rPr lang="en-GB" sz="1600" b="0" i="0" dirty="0">
                <a:solidFill>
                  <a:srgbClr val="FFFFFF"/>
                </a:solidFill>
                <a:effectLst/>
                <a:latin typeface="+mj-lt"/>
              </a:rPr>
            </a:br>
            <a:r>
              <a:rPr lang="en-GB" sz="1600" b="0" i="0" dirty="0">
                <a:solidFill>
                  <a:srgbClr val="FFFFFF"/>
                </a:solidFill>
                <a:effectLst/>
                <a:latin typeface="+mj-lt"/>
              </a:rPr>
              <a:t>Cranmer Terrace</a:t>
            </a:r>
            <a:br>
              <a:rPr lang="en-GB" sz="1600" b="0" i="0" dirty="0">
                <a:solidFill>
                  <a:srgbClr val="FFFFFF"/>
                </a:solidFill>
                <a:effectLst/>
                <a:latin typeface="+mj-lt"/>
              </a:rPr>
            </a:br>
            <a:r>
              <a:rPr lang="en-GB" sz="1600" b="0" i="0" dirty="0">
                <a:solidFill>
                  <a:srgbClr val="FFFFFF"/>
                </a:solidFill>
                <a:effectLst/>
                <a:latin typeface="+mj-lt"/>
              </a:rPr>
              <a:t>London SW17 0RE</a:t>
            </a:r>
          </a:p>
        </p:txBody>
      </p:sp>
      <p:pic>
        <p:nvPicPr>
          <p:cNvPr id="6" name="Picture 5">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53939" y="1422159"/>
            <a:ext cx="2684122" cy="2413778"/>
          </a:xfrm>
          <a:prstGeom prst="rect">
            <a:avLst/>
          </a:prstGeom>
        </p:spPr>
      </p:pic>
    </p:spTree>
    <p:extLst>
      <p:ext uri="{BB962C8B-B14F-4D97-AF65-F5344CB8AC3E}">
        <p14:creationId xmlns:p14="http://schemas.microsoft.com/office/powerpoint/2010/main" val="974022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28" name="Picture 27" descr="A picture containing background pattern&#10;&#10;Description automatically generated">
            <a:extLst>
              <a:ext uri="{FF2B5EF4-FFF2-40B4-BE49-F238E27FC236}">
                <a16:creationId xmlns:a16="http://schemas.microsoft.com/office/drawing/2014/main" id="{75EEBAC1-EAB2-DD2F-1EF3-5E7E536BC4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79" b="6959"/>
          <a:stretch/>
        </p:blipFill>
        <p:spPr>
          <a:xfrm>
            <a:off x="551384" y="0"/>
            <a:ext cx="8736592" cy="687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44F02226-C599-B044-9065-347F907CC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750762"/>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dirty="0"/>
              <a:t>Section title</a:t>
            </a:r>
            <a:endParaRPr lang="en-GB" dirty="0"/>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86080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dirty="0"/>
              <a:t>Section subtitle</a:t>
            </a:r>
            <a:endParaRPr lang="en-GB" dirty="0"/>
          </a:p>
        </p:txBody>
      </p:sp>
    </p:spTree>
    <p:extLst>
      <p:ext uri="{BB962C8B-B14F-4D97-AF65-F5344CB8AC3E}">
        <p14:creationId xmlns:p14="http://schemas.microsoft.com/office/powerpoint/2010/main" val="2290066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27" descr="Logo&#10;&#10;Description automatically generated with medium confidence">
            <a:extLst>
              <a:ext uri="{FF2B5EF4-FFF2-40B4-BE49-F238E27FC236}">
                <a16:creationId xmlns:a16="http://schemas.microsoft.com/office/drawing/2014/main" id="{3BA5F1A4-FDDB-1480-11A5-4C9B15233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endParaRPr lang="en-GB" dirty="0"/>
          </a:p>
        </p:txBody>
      </p:sp>
    </p:spTree>
    <p:extLst>
      <p:ext uri="{BB962C8B-B14F-4D97-AF65-F5344CB8AC3E}">
        <p14:creationId xmlns:p14="http://schemas.microsoft.com/office/powerpoint/2010/main" val="307847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solidFill>
                  <a:schemeClr val="tx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tx2"/>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endParaRPr lang="en-GB" dirty="0"/>
          </a:p>
        </p:txBody>
      </p:sp>
    </p:spTree>
    <p:extLst>
      <p:ext uri="{BB962C8B-B14F-4D97-AF65-F5344CB8AC3E}">
        <p14:creationId xmlns:p14="http://schemas.microsoft.com/office/powerpoint/2010/main" val="2463245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descr="Logo&#10;&#10;Description automatically generated with medium confidence">
            <a:extLst>
              <a:ext uri="{FF2B5EF4-FFF2-40B4-BE49-F238E27FC236}">
                <a16:creationId xmlns:a16="http://schemas.microsoft.com/office/drawing/2014/main" id="{6AF66508-B74C-D615-08E5-33FB471C3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tx2">
              <a:alpha val="22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endParaRPr lang="en-GB" dirty="0"/>
          </a:p>
        </p:txBody>
      </p:sp>
    </p:spTree>
    <p:extLst>
      <p:ext uri="{BB962C8B-B14F-4D97-AF65-F5344CB8AC3E}">
        <p14:creationId xmlns:p14="http://schemas.microsoft.com/office/powerpoint/2010/main" val="10146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tx2"/>
          </a:solidFill>
        </p:spPr>
        <p:txBody>
          <a:bodyPr anchor="ctr"/>
          <a:lstStyle>
            <a:lvl1pPr marL="0" indent="0" algn="ctr">
              <a:buNone/>
              <a:defRPr>
                <a:solidFill>
                  <a:schemeClr val="bg1"/>
                </a:solidFill>
              </a:defRPr>
            </a:lvl1pPr>
          </a:lstStyle>
          <a:p>
            <a:r>
              <a:rPr lang="en-GB" dirty="0"/>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descr="Logo&#10;&#10;Description automatically generated with medium confidence">
            <a:extLst>
              <a:ext uri="{FF2B5EF4-FFF2-40B4-BE49-F238E27FC236}">
                <a16:creationId xmlns:a16="http://schemas.microsoft.com/office/drawing/2014/main" id="{0194F790-8FD3-2E54-7905-72B3FF449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endParaRPr lang="en-GB" dirty="0"/>
          </a:p>
        </p:txBody>
      </p:sp>
    </p:spTree>
    <p:extLst>
      <p:ext uri="{BB962C8B-B14F-4D97-AF65-F5344CB8AC3E}">
        <p14:creationId xmlns:p14="http://schemas.microsoft.com/office/powerpoint/2010/main" val="2389178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tx2">
              <a:alpha val="2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tx2">
              <a:alpha val="2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descr="Logo&#10;&#10;Description automatically generated with medium confidence">
            <a:extLst>
              <a:ext uri="{FF2B5EF4-FFF2-40B4-BE49-F238E27FC236}">
                <a16:creationId xmlns:a16="http://schemas.microsoft.com/office/drawing/2014/main" id="{19833ED2-252B-32D5-69ED-D1C33C9BB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dirty="0"/>
              <a:t>Page title</a:t>
            </a:r>
            <a:endParaRPr lang="en-GB" dirty="0"/>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endParaRPr lang="en-GB" dirty="0"/>
          </a:p>
        </p:txBody>
      </p:sp>
    </p:spTree>
    <p:extLst>
      <p:ext uri="{BB962C8B-B14F-4D97-AF65-F5344CB8AC3E}">
        <p14:creationId xmlns:p14="http://schemas.microsoft.com/office/powerpoint/2010/main" val="3246352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jon</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90708303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dirty="0"/>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72226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jon</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7689715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dirty="0"/>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47676953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4B1EC-A8A7-D80E-5888-C7E433504A55}"/>
              </a:ext>
            </a:extLst>
          </p:cNvPr>
          <p:cNvSpPr>
            <a:spLocks noGrp="1"/>
          </p:cNvSpPr>
          <p:nvPr>
            <p:ph type="ctrTitle"/>
          </p:nvPr>
        </p:nvSpPr>
        <p:spPr>
          <a:xfrm>
            <a:off x="842927" y="2750762"/>
            <a:ext cx="9312953" cy="936562"/>
          </a:xfrm>
        </p:spPr>
        <p:txBody>
          <a:bodyPr/>
          <a:lstStyle/>
          <a:p>
            <a:r>
              <a:rPr lang="en-GB" dirty="0"/>
              <a:t>St George’s University of London</a:t>
            </a:r>
            <a:endParaRPr lang="en-US" dirty="0"/>
          </a:p>
        </p:txBody>
      </p:sp>
      <p:sp>
        <p:nvSpPr>
          <p:cNvPr id="5" name="Text Placeholder 4">
            <a:extLst>
              <a:ext uri="{FF2B5EF4-FFF2-40B4-BE49-F238E27FC236}">
                <a16:creationId xmlns:a16="http://schemas.microsoft.com/office/drawing/2014/main" id="{05858932-F65D-766C-CFAA-1FF966CD147D}"/>
              </a:ext>
            </a:extLst>
          </p:cNvPr>
          <p:cNvSpPr>
            <a:spLocks noGrp="1"/>
          </p:cNvSpPr>
          <p:nvPr>
            <p:ph type="body" sz="quarter" idx="10"/>
          </p:nvPr>
        </p:nvSpPr>
        <p:spPr>
          <a:xfrm>
            <a:off x="842963" y="3860800"/>
            <a:ext cx="6079357" cy="996170"/>
          </a:xfrm>
        </p:spPr>
        <p:txBody>
          <a:bodyPr/>
          <a:lstStyle/>
          <a:p>
            <a:r>
              <a:rPr lang="en-GB" sz="2800" b="1" dirty="0"/>
              <a:t>Salary Sacrifice</a:t>
            </a:r>
          </a:p>
          <a:p>
            <a:r>
              <a:rPr lang="en-GB" dirty="0"/>
              <a:t>Frequently Asked Questions (‘FAQs’)</a:t>
            </a:r>
            <a:endParaRPr lang="en-US" dirty="0"/>
          </a:p>
        </p:txBody>
      </p:sp>
    </p:spTree>
    <p:extLst>
      <p:ext uri="{BB962C8B-B14F-4D97-AF65-F5344CB8AC3E}">
        <p14:creationId xmlns:p14="http://schemas.microsoft.com/office/powerpoint/2010/main" val="244623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70034-BFBE-5BBB-F4B7-83D5BAC0D1A9}"/>
              </a:ext>
            </a:extLst>
          </p:cNvPr>
          <p:cNvSpPr>
            <a:spLocks noGrp="1"/>
          </p:cNvSpPr>
          <p:nvPr>
            <p:ph idx="1"/>
          </p:nvPr>
        </p:nvSpPr>
        <p:spPr/>
        <p:txBody>
          <a:bodyPr>
            <a:normAutofit fontScale="92500" lnSpcReduction="10000"/>
          </a:bodyPr>
          <a:lstStyle/>
          <a:p>
            <a:r>
              <a:rPr lang="en-GB" sz="1800" dirty="0"/>
              <a:t>1. Is Salary Sacrifice New?</a:t>
            </a:r>
          </a:p>
          <a:p>
            <a:pPr lvl="1"/>
            <a:r>
              <a:rPr lang="en-GB" sz="1800" dirty="0"/>
              <a:t>No, salary sacrifice has been in place for over 15 years and has grown over the years as to what an employer can offer as a salary sacrifice benefit.</a:t>
            </a:r>
          </a:p>
          <a:p>
            <a:r>
              <a:rPr lang="en-GB" sz="1800" dirty="0"/>
              <a:t>2. What types of Salary Sacrifice Arrangements are Available?</a:t>
            </a:r>
          </a:p>
          <a:p>
            <a:pPr lvl="1"/>
            <a:r>
              <a:rPr lang="en-GB" sz="1800" dirty="0"/>
              <a:t>The main and most popular ones are:-</a:t>
            </a:r>
          </a:p>
          <a:p>
            <a:pPr lvl="1"/>
            <a:r>
              <a:rPr lang="en-GB" sz="1800" dirty="0"/>
              <a:t>Childcare Vouchers</a:t>
            </a:r>
          </a:p>
          <a:p>
            <a:pPr lvl="1"/>
            <a:r>
              <a:rPr lang="en-GB" sz="1800" dirty="0"/>
              <a:t>Bicycles</a:t>
            </a:r>
          </a:p>
          <a:p>
            <a:pPr lvl="1"/>
            <a:r>
              <a:rPr lang="en-GB" sz="1800" dirty="0"/>
              <a:t>Pensions</a:t>
            </a:r>
          </a:p>
          <a:p>
            <a:pPr lvl="1"/>
            <a:r>
              <a:rPr lang="en-GB" sz="1800" dirty="0"/>
              <a:t>The other arrangements available within HMRC legislation are:-</a:t>
            </a:r>
          </a:p>
          <a:p>
            <a:pPr lvl="1"/>
            <a:r>
              <a:rPr lang="en-GB" sz="1800" dirty="0"/>
              <a:t>Cars</a:t>
            </a:r>
          </a:p>
          <a:p>
            <a:pPr lvl="1"/>
            <a:r>
              <a:rPr lang="en-GB" sz="1800" dirty="0"/>
              <a:t>Bus</a:t>
            </a:r>
          </a:p>
          <a:p>
            <a:pPr lvl="1"/>
            <a:r>
              <a:rPr lang="en-GB" sz="1800" dirty="0"/>
              <a:t>Car Parking</a:t>
            </a:r>
          </a:p>
          <a:p>
            <a:r>
              <a:rPr lang="en-GB" sz="1800" dirty="0"/>
              <a:t>3. When was Pension Sacrifice Arrangements Introduced?</a:t>
            </a:r>
          </a:p>
          <a:p>
            <a:pPr lvl="1"/>
            <a:r>
              <a:rPr lang="en-GB" sz="1800" dirty="0"/>
              <a:t>USS and SAUL implemented April 2007 following Board/Union agreement.</a:t>
            </a:r>
          </a:p>
          <a:p>
            <a:r>
              <a:rPr lang="en-GB" sz="1800" dirty="0"/>
              <a:t>4. Is Pension Sacrifice just available to USS and SAUL?</a:t>
            </a:r>
          </a:p>
          <a:p>
            <a:pPr lvl="1"/>
            <a:r>
              <a:rPr lang="en-GB" sz="1800" dirty="0"/>
              <a:t>No, this is a pension legislation change and therefore available to other </a:t>
            </a:r>
            <a:r>
              <a:rPr lang="en-GB" dirty="0"/>
              <a:t>schemes.</a:t>
            </a:r>
          </a:p>
          <a:p>
            <a:pPr lvl="1"/>
            <a:endParaRPr lang="en-GB" dirty="0"/>
          </a:p>
          <a:p>
            <a:endParaRPr lang="en-GB" dirty="0"/>
          </a:p>
        </p:txBody>
      </p:sp>
      <p:sp>
        <p:nvSpPr>
          <p:cNvPr id="3" name="Text Placeholder 2">
            <a:extLst>
              <a:ext uri="{FF2B5EF4-FFF2-40B4-BE49-F238E27FC236}">
                <a16:creationId xmlns:a16="http://schemas.microsoft.com/office/drawing/2014/main" id="{B3C12E9E-18EE-C671-ADB7-128C5BB5381B}"/>
              </a:ext>
            </a:extLst>
          </p:cNvPr>
          <p:cNvSpPr>
            <a:spLocks noGrp="1"/>
          </p:cNvSpPr>
          <p:nvPr>
            <p:ph type="body" sz="quarter" idx="13"/>
          </p:nvPr>
        </p:nvSpPr>
        <p:spPr/>
        <p:txBody>
          <a:bodyPr/>
          <a:lstStyle/>
          <a:p>
            <a:r>
              <a:rPr lang="en-GB" dirty="0"/>
              <a:t>Frequently Asked Questions (‘FAQs’)</a:t>
            </a:r>
          </a:p>
        </p:txBody>
      </p:sp>
    </p:spTree>
    <p:extLst>
      <p:ext uri="{BB962C8B-B14F-4D97-AF65-F5344CB8AC3E}">
        <p14:creationId xmlns:p14="http://schemas.microsoft.com/office/powerpoint/2010/main" val="273186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7A06B3-70C1-CCA0-1DF2-22F5301D7F01}"/>
              </a:ext>
            </a:extLst>
          </p:cNvPr>
          <p:cNvSpPr>
            <a:spLocks noGrp="1"/>
          </p:cNvSpPr>
          <p:nvPr>
            <p:ph idx="1"/>
          </p:nvPr>
        </p:nvSpPr>
        <p:spPr/>
        <p:txBody>
          <a:bodyPr>
            <a:normAutofit fontScale="55000" lnSpcReduction="20000"/>
          </a:bodyPr>
          <a:lstStyle/>
          <a:p>
            <a:pPr marL="0" indent="0">
              <a:buNone/>
            </a:pPr>
            <a:r>
              <a:rPr lang="en-GB" dirty="0"/>
              <a:t>5. Does this just apply to Universities?</a:t>
            </a:r>
          </a:p>
          <a:p>
            <a:r>
              <a:rPr lang="en-GB" dirty="0">
                <a:solidFill>
                  <a:schemeClr val="tx1"/>
                </a:solidFill>
              </a:rPr>
              <a:t>No. Salary sacrifice arrangements are in place with other employers, including HMRC, Tesco, Specsavers and is also in place for USS and SAUL staff.</a:t>
            </a:r>
          </a:p>
          <a:p>
            <a:r>
              <a:rPr lang="en-GB" dirty="0"/>
              <a:t>6. Do other Universities Offer Pension Sacrifice?</a:t>
            </a:r>
          </a:p>
          <a:p>
            <a:r>
              <a:rPr lang="en-GB" b="0" dirty="0">
                <a:solidFill>
                  <a:schemeClr val="tx1"/>
                </a:solidFill>
              </a:rPr>
              <a:t>Yes, 98% of other Universities have implemented this over the last 5 years.  SGUL are one of the last remaining few.</a:t>
            </a:r>
          </a:p>
          <a:p>
            <a:r>
              <a:rPr lang="en-GB" dirty="0"/>
              <a:t>7. Does this constitute a “Tax Loophole”?</a:t>
            </a:r>
          </a:p>
          <a:p>
            <a:r>
              <a:rPr lang="en-GB" b="0" dirty="0">
                <a:solidFill>
                  <a:schemeClr val="tx1"/>
                </a:solidFill>
              </a:rPr>
              <a:t>No, HMRC is very supportive of salary sacrifice and even offers certain types of arrangements (Bike / Childcare / Bus / Car Parking) for their own employees.</a:t>
            </a:r>
          </a:p>
          <a:p>
            <a:r>
              <a:rPr lang="en-GB" dirty="0"/>
              <a:t>8. Does this have a detrimental affect on the Government Treasury?</a:t>
            </a:r>
          </a:p>
          <a:p>
            <a:r>
              <a:rPr lang="en-GB" b="0" dirty="0">
                <a:solidFill>
                  <a:schemeClr val="tx1"/>
                </a:solidFill>
              </a:rPr>
              <a:t>If pensions salary sacrifice was having a material impact on the Treasury’s coffers, Government legislation would have been introduced to stop it. </a:t>
            </a:r>
          </a:p>
          <a:p>
            <a:r>
              <a:rPr lang="en-GB" dirty="0"/>
              <a:t>9. Will Salary Sacrifice Arrangements always be available?</a:t>
            </a:r>
          </a:p>
          <a:p>
            <a:r>
              <a:rPr lang="en-GB" b="0" dirty="0">
                <a:solidFill>
                  <a:schemeClr val="tx1"/>
                </a:solidFill>
              </a:rPr>
              <a:t>Salary Sacrifice arrangements will always be available for as long as HMRC allow this arrangement to operate.  Should salary sacrifice arrangements cease, this would see the end to all arrangements, including Childcare Vouchers and Bicycles.</a:t>
            </a:r>
          </a:p>
          <a:p>
            <a:r>
              <a:rPr lang="en-GB" dirty="0"/>
              <a:t>10. Does the Employer obtain Approval for Salary Sacrifice?</a:t>
            </a:r>
          </a:p>
          <a:p>
            <a:r>
              <a:rPr lang="en-GB" b="0" dirty="0">
                <a:solidFill>
                  <a:schemeClr val="tx1"/>
                </a:solidFill>
              </a:rPr>
              <a:t>All salary sacrifice arrangements have to have HMRC approval, this is to ensure the employer has implemented in accordance with the regulations.  Employers also have to obtain approval from the pension providers for Pension Sacrifice.</a:t>
            </a:r>
          </a:p>
          <a:p>
            <a:endParaRPr lang="en-GB" dirty="0"/>
          </a:p>
        </p:txBody>
      </p:sp>
      <p:sp>
        <p:nvSpPr>
          <p:cNvPr id="3" name="Text Placeholder 2">
            <a:extLst>
              <a:ext uri="{FF2B5EF4-FFF2-40B4-BE49-F238E27FC236}">
                <a16:creationId xmlns:a16="http://schemas.microsoft.com/office/drawing/2014/main" id="{483248B9-02A6-9E31-AC78-62740232D214}"/>
              </a:ext>
            </a:extLst>
          </p:cNvPr>
          <p:cNvSpPr>
            <a:spLocks noGrp="1"/>
          </p:cNvSpPr>
          <p:nvPr>
            <p:ph type="body" sz="quarter" idx="13"/>
          </p:nvPr>
        </p:nvSpPr>
        <p:spPr/>
        <p:txBody>
          <a:bodyPr/>
          <a:lstStyle/>
          <a:p>
            <a:r>
              <a:rPr lang="en-GB" dirty="0"/>
              <a:t>Frequently Asked Questions (‘FAQs’)</a:t>
            </a:r>
          </a:p>
        </p:txBody>
      </p:sp>
    </p:spTree>
    <p:extLst>
      <p:ext uri="{BB962C8B-B14F-4D97-AF65-F5344CB8AC3E}">
        <p14:creationId xmlns:p14="http://schemas.microsoft.com/office/powerpoint/2010/main" val="1094477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TItle and section slides: Green">
  <a:themeElements>
    <a:clrScheme name="St George's">
      <a:dk1>
        <a:srgbClr val="002B3B"/>
      </a:dk1>
      <a:lt1>
        <a:srgbClr val="F2F2F2"/>
      </a:lt1>
      <a:dk2>
        <a:srgbClr val="008569"/>
      </a:dk2>
      <a:lt2>
        <a:srgbClr val="E7E6E6"/>
      </a:lt2>
      <a:accent1>
        <a:srgbClr val="008569"/>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2.xml><?xml version="1.0" encoding="utf-8"?>
<a:theme xmlns:a="http://schemas.openxmlformats.org/drawingml/2006/main" name="Content slides: Green">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3.xml><?xml version="1.0" encoding="utf-8"?>
<a:theme xmlns:a="http://schemas.openxmlformats.org/drawingml/2006/main" name="TItle and section slides: Blue">
  <a:themeElements>
    <a:clrScheme name="Custom 1">
      <a:dk1>
        <a:srgbClr val="002B3B"/>
      </a:dk1>
      <a:lt1>
        <a:srgbClr val="F2F2F2"/>
      </a:lt1>
      <a:dk2>
        <a:srgbClr val="008569"/>
      </a:dk2>
      <a:lt2>
        <a:srgbClr val="E7E6E6"/>
      </a:lt2>
      <a:accent1>
        <a:srgbClr val="007681"/>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4.xml><?xml version="1.0" encoding="utf-8"?>
<a:theme xmlns:a="http://schemas.openxmlformats.org/drawingml/2006/main" name="Content slides: Blue">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797</TotalTime>
  <Words>395</Words>
  <Application>Microsoft Office PowerPoint</Application>
  <PresentationFormat>Widescreen</PresentationFormat>
  <Paragraphs>32</Paragraphs>
  <Slides>3</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vt:i4>
      </vt:variant>
    </vt:vector>
  </HeadingPairs>
  <TitlesOfParts>
    <vt:vector size="9" baseType="lpstr">
      <vt:lpstr>Arial</vt:lpstr>
      <vt:lpstr>Calibri</vt:lpstr>
      <vt:lpstr>TItle and section slides: Green</vt:lpstr>
      <vt:lpstr>Content slides: Green</vt:lpstr>
      <vt:lpstr>TItle and section slides: Blue</vt:lpstr>
      <vt:lpstr>Content slides: Blue</vt:lpstr>
      <vt:lpstr>St George’s University of London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REPLACE WITH POWERPOINT TITLE</dc:title>
  <dc:creator>Jonathan Appleyard</dc:creator>
  <cp:lastModifiedBy>Cara Wright</cp:lastModifiedBy>
  <cp:revision>6</cp:revision>
  <dcterms:created xsi:type="dcterms:W3CDTF">2022-04-21T14:06:13Z</dcterms:created>
  <dcterms:modified xsi:type="dcterms:W3CDTF">2023-03-29T10:22:59Z</dcterms:modified>
</cp:coreProperties>
</file>