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7" r:id="rId2"/>
    <p:sldId id="260" r:id="rId3"/>
    <p:sldId id="259" r:id="rId4"/>
    <p:sldId id="258" r:id="rId5"/>
    <p:sldId id="261" r:id="rId6"/>
    <p:sldId id="263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F5819-50B3-C2EC-8743-8EA3AC26BEBF}" v="199" dt="2023-09-06T08:19:38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6E2F2-2303-4C8F-A50E-8C4736ECE71A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1E03D-3A65-4BAD-99B9-6F96DDB93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28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B725-0F06-4ECF-8E8E-B5DDF36FDC30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8FBB-4ECA-428E-953B-941677DF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6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B725-0F06-4ECF-8E8E-B5DDF36FDC30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8FBB-4ECA-428E-953B-941677DF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67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B725-0F06-4ECF-8E8E-B5DDF36FDC30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8FBB-4ECA-428E-953B-941677DF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9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B725-0F06-4ECF-8E8E-B5DDF36FDC30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8FBB-4ECA-428E-953B-941677DF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6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B725-0F06-4ECF-8E8E-B5DDF36FDC30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8FBB-4ECA-428E-953B-941677DF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0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B725-0F06-4ECF-8E8E-B5DDF36FDC30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8FBB-4ECA-428E-953B-941677DF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0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B725-0F06-4ECF-8E8E-B5DDF36FDC30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8FBB-4ECA-428E-953B-941677DF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51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B725-0F06-4ECF-8E8E-B5DDF36FDC30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8FBB-4ECA-428E-953B-941677DF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95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B725-0F06-4ECF-8E8E-B5DDF36FDC30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8FBB-4ECA-428E-953B-941677DF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9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B725-0F06-4ECF-8E8E-B5DDF36FDC30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8FBB-4ECA-428E-953B-941677DF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0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B725-0F06-4ECF-8E8E-B5DDF36FDC30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8FBB-4ECA-428E-953B-941677DF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85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B725-0F06-4ECF-8E8E-B5DDF36FDC30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8FBB-4ECA-428E-953B-941677DFD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0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215" y="456329"/>
            <a:ext cx="9144000" cy="1996940"/>
          </a:xfrm>
        </p:spPr>
        <p:txBody>
          <a:bodyPr/>
          <a:lstStyle/>
          <a:p>
            <a:pPr algn="l"/>
            <a:r>
              <a:rPr lang="en-GB" dirty="0"/>
              <a:t>Supporting students who failed a CCA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6419"/>
            <a:ext cx="9144000" cy="208477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sz="3500" dirty="0"/>
              <a:t>For Personal Tutors of MBBS students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Dr Laura Yalley-Ogunro</a:t>
            </a:r>
          </a:p>
          <a:p>
            <a:r>
              <a:rPr lang="en-GB" dirty="0"/>
              <a:t>Lecturer in Clinical Communication</a:t>
            </a:r>
          </a:p>
          <a:p>
            <a:r>
              <a:rPr lang="en-GB" dirty="0">
                <a:cs typeface="Calibri"/>
              </a:rPr>
              <a:t>Responsible Examiner for F year CCA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562" y="996062"/>
            <a:ext cx="2731924" cy="27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9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features that lead to failure?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Reasons for failing vary</a:t>
            </a:r>
          </a:p>
          <a:p>
            <a:pPr marL="0" indent="0">
              <a:buNone/>
            </a:pPr>
            <a:r>
              <a:rPr lang="en-GB" dirty="0"/>
              <a:t>Common features (or a combination of): </a:t>
            </a:r>
          </a:p>
          <a:p>
            <a:pPr lvl="1"/>
            <a:r>
              <a:rPr lang="en-GB" dirty="0"/>
              <a:t>Superficial/poor procedural skills</a:t>
            </a:r>
          </a:p>
          <a:p>
            <a:pPr lvl="1"/>
            <a:r>
              <a:rPr lang="en-GB" dirty="0"/>
              <a:t>Deficiencies in knowledge/clinical reasoning </a:t>
            </a:r>
          </a:p>
          <a:p>
            <a:pPr lvl="1"/>
            <a:r>
              <a:rPr lang="en-GB" dirty="0"/>
              <a:t>Poor communication – for example:</a:t>
            </a:r>
          </a:p>
          <a:p>
            <a:pPr lvl="2"/>
            <a:r>
              <a:rPr lang="en-GB" dirty="0"/>
              <a:t>Not listening</a:t>
            </a:r>
          </a:p>
          <a:p>
            <a:pPr lvl="2"/>
            <a:r>
              <a:rPr lang="en-GB" dirty="0"/>
              <a:t>Unstructured/scattergun approach</a:t>
            </a:r>
          </a:p>
          <a:p>
            <a:pPr lvl="2"/>
            <a:r>
              <a:rPr lang="en-GB" dirty="0"/>
              <a:t>Lack of expressed empathy</a:t>
            </a:r>
          </a:p>
          <a:p>
            <a:pPr lvl="2"/>
            <a:r>
              <a:rPr lang="en-GB" dirty="0"/>
              <a:t>Only closed questioning style</a:t>
            </a:r>
          </a:p>
          <a:p>
            <a:pPr lvl="2"/>
            <a:r>
              <a:rPr lang="en-GB" dirty="0"/>
              <a:t>Judgemental language</a:t>
            </a:r>
          </a:p>
          <a:p>
            <a:pPr lvl="1"/>
            <a:r>
              <a:rPr lang="en-GB" dirty="0">
                <a:cs typeface="Calibri" panose="020F0502020204030204"/>
              </a:rPr>
              <a:t>Lack of logical presentation and management plan (P + F year)</a:t>
            </a:r>
          </a:p>
        </p:txBody>
      </p:sp>
    </p:spTree>
    <p:extLst>
      <p:ext uri="{BB962C8B-B14F-4D97-AF65-F5344CB8AC3E}">
        <p14:creationId xmlns:p14="http://schemas.microsoft.com/office/powerpoint/2010/main" val="42322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333619" y="146868"/>
            <a:ext cx="4722313" cy="6711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429" y="149227"/>
            <a:ext cx="4686698" cy="6590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5103E3-EE8B-74C0-50EB-50E96DAE3F38}"/>
              </a:ext>
            </a:extLst>
          </p:cNvPr>
          <p:cNvSpPr txBox="1"/>
          <p:nvPr/>
        </p:nvSpPr>
        <p:spPr>
          <a:xfrm>
            <a:off x="5334000" y="1900177"/>
            <a:ext cx="17554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Domain based (T,P,F year)</a:t>
            </a:r>
            <a:endParaRPr lang="en-US" dirty="0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63E27379-BA74-45E5-3091-90B12E17FBC6}"/>
              </a:ext>
            </a:extLst>
          </p:cNvPr>
          <p:cNvSpPr/>
          <p:nvPr/>
        </p:nvSpPr>
        <p:spPr>
          <a:xfrm rot="5400000">
            <a:off x="6250328" y="2257062"/>
            <a:ext cx="405115" cy="983848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E3738-1903-6E48-4BFE-2F7BD650F578}"/>
              </a:ext>
            </a:extLst>
          </p:cNvPr>
          <p:cNvSpPr txBox="1"/>
          <p:nvPr/>
        </p:nvSpPr>
        <p:spPr>
          <a:xfrm>
            <a:off x="5170025" y="3443468"/>
            <a:ext cx="18423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Checklist (Clinical Sciences)</a:t>
            </a:r>
            <a:endParaRPr lang="en-US" dirty="0"/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EC6C17B4-A4C8-D885-7453-68E33E010C17}"/>
              </a:ext>
            </a:extLst>
          </p:cNvPr>
          <p:cNvSpPr/>
          <p:nvPr/>
        </p:nvSpPr>
        <p:spPr>
          <a:xfrm rot="10800000">
            <a:off x="5141088" y="4031847"/>
            <a:ext cx="925974" cy="453342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7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Suggestions for 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514"/>
            <a:ext cx="10515600" cy="499849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i="1" dirty="0"/>
              <a:t>What do they think went wrong on the day?</a:t>
            </a:r>
          </a:p>
          <a:p>
            <a:r>
              <a:rPr lang="en-GB" i="1" dirty="0"/>
              <a:t>What do they think is being assessed in the CCA?</a:t>
            </a:r>
            <a:endParaRPr lang="en-GB" i="1" dirty="0">
              <a:cs typeface="Calibri"/>
            </a:endParaRPr>
          </a:p>
          <a:p>
            <a:r>
              <a:rPr lang="en-GB" i="1" dirty="0"/>
              <a:t>What are their thoughts on the margin by which they failed?</a:t>
            </a:r>
            <a:r>
              <a:rPr lang="en-GB" dirty="0"/>
              <a:t> </a:t>
            </a:r>
          </a:p>
          <a:p>
            <a:r>
              <a:rPr lang="en-GB" i="1" dirty="0"/>
              <a:t>How did they feel during the CCA?</a:t>
            </a:r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i="1" dirty="0"/>
              <a:t>Have they looked at the feedback written on the CCA mark sheet?</a:t>
            </a:r>
            <a:r>
              <a:rPr lang="en-GB" dirty="0"/>
              <a:t> </a:t>
            </a:r>
          </a:p>
          <a:p>
            <a:r>
              <a:rPr lang="en-GB" i="1" dirty="0"/>
              <a:t>How many patients did they clerk each week, whilst on placement?</a:t>
            </a:r>
            <a:r>
              <a:rPr lang="en-GB" dirty="0"/>
              <a:t> </a:t>
            </a:r>
          </a:p>
          <a:p>
            <a:r>
              <a:rPr lang="en-GB" i="1" dirty="0"/>
              <a:t>Are they keeping a clerking book while on placement?</a:t>
            </a:r>
          </a:p>
          <a:p>
            <a:r>
              <a:rPr lang="en-GB" i="1" dirty="0"/>
              <a:t>How did they prepare for the CCA?</a:t>
            </a:r>
            <a:endParaRPr lang="en-GB" i="1" dirty="0">
              <a:cs typeface="Calibri"/>
            </a:endParaRPr>
          </a:p>
          <a:p>
            <a:r>
              <a:rPr lang="en-GB" i="1" dirty="0"/>
              <a:t>Who did they practise with?</a:t>
            </a:r>
          </a:p>
          <a:p>
            <a:r>
              <a:rPr lang="en-GB" i="1" dirty="0"/>
              <a:t>Did they revisit materials from their clinical and communication skills sessions?</a:t>
            </a:r>
          </a:p>
          <a:p>
            <a:endParaRPr lang="en-GB" i="1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ENCOURAGE STUDENTS TO TAKE UP ALL SUPPORT THAT IS ON OFFER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03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offered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dirty="0"/>
              <a:t>Clinical Sciences CCA </a:t>
            </a:r>
            <a:r>
              <a:rPr lang="en-GB" sz="2400" i="1" dirty="0"/>
              <a:t>(M4Y1 &amp; M5Y2)</a:t>
            </a:r>
          </a:p>
          <a:p>
            <a:pPr lvl="1"/>
            <a:r>
              <a:rPr lang="en-GB" dirty="0"/>
              <a:t>Speak with RE and Personal Tutor</a:t>
            </a:r>
          </a:p>
          <a:p>
            <a:r>
              <a:rPr lang="en-GB" dirty="0"/>
              <a:t>T-year CCA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Speak with RE, group session with Clinical Communication and Clinical Skills lecturers, and individual follow-up with Communication Skills lecturer</a:t>
            </a:r>
          </a:p>
          <a:p>
            <a:r>
              <a:rPr lang="en-GB" dirty="0"/>
              <a:t>P-year CCA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Speak with RE, group sessions with Academic support lecturers, individual follow-up with Communication Skills lecturer, mentoring from Clinical Teaching Fellow.</a:t>
            </a:r>
          </a:p>
          <a:p>
            <a:r>
              <a:rPr lang="en-GB" dirty="0"/>
              <a:t>F-year CCA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Speak with RE, group sessions with Academic support lecturers, individual follow-up with Communication Skills lecturer, mentoring from Clinical Teaching Fellow.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292" y="608554"/>
            <a:ext cx="3054361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Invitation!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Come and observe a CCA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Any questions?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617" y="693905"/>
            <a:ext cx="2664183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5868EE61FF0C44B1003C31CE4F2124" ma:contentTypeVersion="17" ma:contentTypeDescription="Create a new document." ma:contentTypeScope="" ma:versionID="02e44032923ce645b1d7e52cab6f07ac">
  <xsd:schema xmlns:xsd="http://www.w3.org/2001/XMLSchema" xmlns:xs="http://www.w3.org/2001/XMLSchema" xmlns:p="http://schemas.microsoft.com/office/2006/metadata/properties" xmlns:ns2="156b5777-042d-4d5c-b52b-04ce62f8c394" xmlns:ns3="1f0b615f-4be0-4692-9668-b9010dad92b0" targetNamespace="http://schemas.microsoft.com/office/2006/metadata/properties" ma:root="true" ma:fieldsID="5a59d62ef3e0d1c35c0516c69951feb6" ns2:_="" ns3:_="">
    <xsd:import namespace="156b5777-042d-4d5c-b52b-04ce62f8c394"/>
    <xsd:import namespace="1f0b615f-4be0-4692-9668-b9010dad92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b5777-042d-4d5c-b52b-04ce62f8c3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d35eded-c962-4fdb-b4f4-640f188096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b615f-4be0-4692-9668-b9010dad92b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3a540dd-aa15-4d72-bc6a-fce2562274fa}" ma:internalName="TaxCatchAll" ma:showField="CatchAllData" ma:web="1f0b615f-4be0-4692-9668-b9010dad92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156b5777-042d-4d5c-b52b-04ce62f8c394" xsi:nil="true"/>
    <SharedWithUsers xmlns="1f0b615f-4be0-4692-9668-b9010dad92b0">
      <UserInfo>
        <DisplayName/>
        <AccountId xsi:nil="true"/>
        <AccountType/>
      </UserInfo>
    </SharedWithUsers>
    <lcf76f155ced4ddcb4097134ff3c332f xmlns="156b5777-042d-4d5c-b52b-04ce62f8c394">
      <Terms xmlns="http://schemas.microsoft.com/office/infopath/2007/PartnerControls"/>
    </lcf76f155ced4ddcb4097134ff3c332f>
    <TaxCatchAll xmlns="1f0b615f-4be0-4692-9668-b9010dad92b0" xsi:nil="true"/>
  </documentManagement>
</p:properties>
</file>

<file path=customXml/itemProps1.xml><?xml version="1.0" encoding="utf-8"?>
<ds:datastoreItem xmlns:ds="http://schemas.openxmlformats.org/officeDocument/2006/customXml" ds:itemID="{B64587CF-5FC4-493E-9184-AC60C3B69767}"/>
</file>

<file path=customXml/itemProps2.xml><?xml version="1.0" encoding="utf-8"?>
<ds:datastoreItem xmlns:ds="http://schemas.openxmlformats.org/officeDocument/2006/customXml" ds:itemID="{11660C6A-D81A-47CE-9802-5E8853BA1C2A}"/>
</file>

<file path=customXml/itemProps3.xml><?xml version="1.0" encoding="utf-8"?>
<ds:datastoreItem xmlns:ds="http://schemas.openxmlformats.org/officeDocument/2006/customXml" ds:itemID="{21B232D1-F896-4902-8731-54D85CF67943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325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Supporting students who failed a CCA</vt:lpstr>
      <vt:lpstr>Common features that lead to failure?</vt:lpstr>
      <vt:lpstr>PowerPoint Presentation</vt:lpstr>
      <vt:lpstr>Suggestions for questions to ask</vt:lpstr>
      <vt:lpstr>Support offered</vt:lpstr>
      <vt:lpstr>Invitation! </vt:lpstr>
    </vt:vector>
  </TitlesOfParts>
  <Company>St Georges,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Katherine Joekes</dc:creator>
  <cp:lastModifiedBy>Lee Rolls</cp:lastModifiedBy>
  <cp:revision>80</cp:revision>
  <cp:lastPrinted>2018-09-18T16:38:37Z</cp:lastPrinted>
  <dcterms:created xsi:type="dcterms:W3CDTF">2018-09-04T12:49:05Z</dcterms:created>
  <dcterms:modified xsi:type="dcterms:W3CDTF">2023-09-15T13:44:09Z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0x010100435868EE61FF0C44B1003C31CE4F2124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{"FileActivityType":"9","FileActivityTimeStamp":"2023-09-15T13:56:13.673Z","FileActivityUsersOnPage":[{"DisplayName":"Lee Rolls","Id":"lrolls@sgul.ac.uk"}],"FileActivityNavigationId":null}</vt:lpwstr>
  </property>
  <property fmtid="{D5CDD505-2E9C-101B-9397-08002B2CF9AE}" pid="9" name="TriggerFlowInfo">
    <vt:lpwstr/>
  </property>
</Properties>
</file>